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257" r:id="rId3"/>
    <p:sldId id="387" r:id="rId4"/>
    <p:sldId id="389" r:id="rId5"/>
    <p:sldId id="390" r:id="rId6"/>
    <p:sldId id="391" r:id="rId7"/>
    <p:sldId id="376" r:id="rId8"/>
    <p:sldId id="381" r:id="rId9"/>
    <p:sldId id="361" r:id="rId10"/>
    <p:sldId id="394" r:id="rId11"/>
    <p:sldId id="316" r:id="rId12"/>
    <p:sldId id="317" r:id="rId13"/>
    <p:sldId id="362" r:id="rId14"/>
    <p:sldId id="382" r:id="rId15"/>
    <p:sldId id="365" r:id="rId16"/>
    <p:sldId id="377" r:id="rId17"/>
    <p:sldId id="379" r:id="rId18"/>
    <p:sldId id="378" r:id="rId19"/>
    <p:sldId id="384" r:id="rId20"/>
    <p:sldId id="383" r:id="rId21"/>
    <p:sldId id="397" r:id="rId22"/>
    <p:sldId id="398" r:id="rId23"/>
    <p:sldId id="399" r:id="rId24"/>
    <p:sldId id="385" r:id="rId25"/>
    <p:sldId id="393" r:id="rId26"/>
    <p:sldId id="386" r:id="rId27"/>
    <p:sldId id="396" r:id="rId28"/>
    <p:sldId id="395"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AEA"/>
    <a:srgbClr val="FFFFFF"/>
    <a:srgbClr val="404040"/>
    <a:srgbClr val="0075BB"/>
    <a:srgbClr val="B3D5EB"/>
    <a:srgbClr val="6798D0"/>
    <a:srgbClr val="0073BB"/>
    <a:srgbClr val="70AD47"/>
    <a:srgbClr val="E7E6E6"/>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06" autoAdjust="0"/>
    <p:restoredTop sz="71767" autoAdjust="0"/>
  </p:normalViewPr>
  <p:slideViewPr>
    <p:cSldViewPr snapToGrid="0">
      <p:cViewPr varScale="1">
        <p:scale>
          <a:sx n="85" d="100"/>
          <a:sy n="85" d="100"/>
        </p:scale>
        <p:origin x="392" y="168"/>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812CDB-6F17-42C4-9EE3-8B7FA2080011}" type="datetimeFigureOut">
              <a:rPr lang="en-US" smtClean="0"/>
              <a:t>10/28/18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B3882D-AB6C-407D-8BAE-DE5A99A70B46}" type="slidenum">
              <a:rPr lang="en-US" smtClean="0"/>
              <a:t>‹#›</a:t>
            </a:fld>
            <a:endParaRPr lang="en-US"/>
          </a:p>
        </p:txBody>
      </p:sp>
    </p:spTree>
    <p:extLst>
      <p:ext uri="{BB962C8B-B14F-4D97-AF65-F5344CB8AC3E}">
        <p14:creationId xmlns:p14="http://schemas.microsoft.com/office/powerpoint/2010/main" val="7253768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I’m very glad to share my own experience here that how did I start my doctoral thesis using bioinformatics analysis.</a:t>
            </a:r>
          </a:p>
        </p:txBody>
      </p:sp>
      <p:sp>
        <p:nvSpPr>
          <p:cNvPr id="4" name="Slide Number Placeholder 3"/>
          <p:cNvSpPr>
            <a:spLocks noGrp="1"/>
          </p:cNvSpPr>
          <p:nvPr>
            <p:ph type="sldNum" sz="quarter" idx="10"/>
          </p:nvPr>
        </p:nvSpPr>
        <p:spPr/>
        <p:txBody>
          <a:bodyPr/>
          <a:lstStyle/>
          <a:p>
            <a:fld id="{47B3882D-AB6C-407D-8BAE-DE5A99A70B46}" type="slidenum">
              <a:rPr lang="en-US" smtClean="0"/>
              <a:t>1</a:t>
            </a:fld>
            <a:endParaRPr lang="en-US"/>
          </a:p>
        </p:txBody>
      </p:sp>
    </p:spTree>
    <p:extLst>
      <p:ext uri="{BB962C8B-B14F-4D97-AF65-F5344CB8AC3E}">
        <p14:creationId xmlns:p14="http://schemas.microsoft.com/office/powerpoint/2010/main" val="8390433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Two datasets were downloaded from the GEO database. Set One is high gravity treated and Set Two is shear stress treated. Both of them used the MLO-Y4 osteocytes cell line. 8 common differential expressed genes were identified as (Click) Key genes in this study. </a:t>
            </a:r>
          </a:p>
        </p:txBody>
      </p:sp>
      <p:sp>
        <p:nvSpPr>
          <p:cNvPr id="4" name="Slide Number Placeholder 3"/>
          <p:cNvSpPr>
            <a:spLocks noGrp="1"/>
          </p:cNvSpPr>
          <p:nvPr>
            <p:ph type="sldNum" sz="quarter" idx="10"/>
          </p:nvPr>
        </p:nvSpPr>
        <p:spPr/>
        <p:txBody>
          <a:bodyPr/>
          <a:lstStyle/>
          <a:p>
            <a:fld id="{3D71BDA7-FC78-6F49-A5E4-152447C82247}" type="slidenum">
              <a:rPr lang="en-US" smtClean="0"/>
              <a:t>10</a:t>
            </a:fld>
            <a:endParaRPr lang="en-US"/>
          </a:p>
        </p:txBody>
      </p:sp>
    </p:spTree>
    <p:extLst>
      <p:ext uri="{BB962C8B-B14F-4D97-AF65-F5344CB8AC3E}">
        <p14:creationId xmlns:p14="http://schemas.microsoft.com/office/powerpoint/2010/main" val="2095768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common functional enrichment was mainly hypoxic response related terms.</a:t>
            </a:r>
          </a:p>
        </p:txBody>
      </p:sp>
      <p:sp>
        <p:nvSpPr>
          <p:cNvPr id="4" name="Slide Number Placeholder 3"/>
          <p:cNvSpPr>
            <a:spLocks noGrp="1"/>
          </p:cNvSpPr>
          <p:nvPr>
            <p:ph type="sldNum" sz="quarter" idx="10"/>
          </p:nvPr>
        </p:nvSpPr>
        <p:spPr/>
        <p:txBody>
          <a:bodyPr/>
          <a:lstStyle/>
          <a:p>
            <a:fld id="{3D71BDA7-FC78-6F49-A5E4-152447C82247}" type="slidenum">
              <a:rPr lang="en-US" smtClean="0"/>
              <a:t>11</a:t>
            </a:fld>
            <a:endParaRPr lang="en-US"/>
          </a:p>
        </p:txBody>
      </p:sp>
    </p:spTree>
    <p:extLst>
      <p:ext uri="{BB962C8B-B14F-4D97-AF65-F5344CB8AC3E}">
        <p14:creationId xmlns:p14="http://schemas.microsoft.com/office/powerpoint/2010/main" val="3688637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protein-protein interaction network includes all differential expressed genes from set1 and set2. Then a sub-network was constructed by the shortest path linking all of the 8 common genes.</a:t>
            </a:r>
          </a:p>
        </p:txBody>
      </p:sp>
      <p:sp>
        <p:nvSpPr>
          <p:cNvPr id="4" name="Slide Number Placeholder 3"/>
          <p:cNvSpPr>
            <a:spLocks noGrp="1"/>
          </p:cNvSpPr>
          <p:nvPr>
            <p:ph type="sldNum" sz="quarter" idx="10"/>
          </p:nvPr>
        </p:nvSpPr>
        <p:spPr/>
        <p:txBody>
          <a:bodyPr/>
          <a:lstStyle/>
          <a:p>
            <a:fld id="{3D71BDA7-FC78-6F49-A5E4-152447C82247}" type="slidenum">
              <a:rPr lang="en-US" smtClean="0"/>
              <a:t>12</a:t>
            </a:fld>
            <a:endParaRPr lang="en-US"/>
          </a:p>
        </p:txBody>
      </p:sp>
    </p:spTree>
    <p:extLst>
      <p:ext uri="{BB962C8B-B14F-4D97-AF65-F5344CB8AC3E}">
        <p14:creationId xmlns:p14="http://schemas.microsoft.com/office/powerpoint/2010/main" val="9704142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Again, this sub-network was enrichment into the terms mainly related to the hypoxic response. In this network, Eno2 was identified as a hub gene. Notably, other studies showed that Eno2 has significantly increased in compressed PDL cells and osteoblast in ER stress. It also has been identified in exosome.</a:t>
            </a:r>
          </a:p>
        </p:txBody>
      </p:sp>
      <p:sp>
        <p:nvSpPr>
          <p:cNvPr id="4" name="Slide Number Placeholder 3"/>
          <p:cNvSpPr>
            <a:spLocks noGrp="1"/>
          </p:cNvSpPr>
          <p:nvPr>
            <p:ph type="sldNum" sz="quarter" idx="10"/>
          </p:nvPr>
        </p:nvSpPr>
        <p:spPr/>
        <p:txBody>
          <a:bodyPr/>
          <a:lstStyle/>
          <a:p>
            <a:fld id="{3D71BDA7-FC78-6F49-A5E4-152447C82247}" type="slidenum">
              <a:rPr lang="en-US" smtClean="0"/>
              <a:t>13</a:t>
            </a:fld>
            <a:endParaRPr lang="en-US"/>
          </a:p>
        </p:txBody>
      </p:sp>
    </p:spTree>
    <p:extLst>
      <p:ext uri="{BB962C8B-B14F-4D97-AF65-F5344CB8AC3E}">
        <p14:creationId xmlns:p14="http://schemas.microsoft.com/office/powerpoint/2010/main" val="21025650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we performed several in vitro experiments to identify the mechano-sensitive expressed genes from the key genes we found before.</a:t>
            </a:r>
            <a:endParaRPr lang="en-US" sz="1200" dirty="0">
              <a:solidFill>
                <a:schemeClr val="bg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47B3882D-AB6C-407D-8BAE-DE5A99A70B46}" type="slidenum">
              <a:rPr lang="en-US" smtClean="0"/>
              <a:t>14</a:t>
            </a:fld>
            <a:endParaRPr lang="en-US"/>
          </a:p>
        </p:txBody>
      </p:sp>
    </p:spTree>
    <p:extLst>
      <p:ext uri="{BB962C8B-B14F-4D97-AF65-F5344CB8AC3E}">
        <p14:creationId xmlns:p14="http://schemas.microsoft.com/office/powerpoint/2010/main" val="15251192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7 of these 8 common genes (except for Bnip3) showed extreme mechano-sensitivity revealed by our RT-PCR results. (Click) Moreover, some of them showed opposite expression trends between shear stress and compressive force or between different force strength.</a:t>
            </a:r>
          </a:p>
        </p:txBody>
      </p:sp>
      <p:sp>
        <p:nvSpPr>
          <p:cNvPr id="4" name="Slide Number Placeholder 3"/>
          <p:cNvSpPr>
            <a:spLocks noGrp="1"/>
          </p:cNvSpPr>
          <p:nvPr>
            <p:ph type="sldNum" sz="quarter" idx="10"/>
          </p:nvPr>
        </p:nvSpPr>
        <p:spPr/>
        <p:txBody>
          <a:bodyPr/>
          <a:lstStyle/>
          <a:p>
            <a:fld id="{3D71BDA7-FC78-6F49-A5E4-152447C82247}" type="slidenum">
              <a:rPr lang="en-US" smtClean="0"/>
              <a:t>15</a:t>
            </a:fld>
            <a:endParaRPr lang="en-US"/>
          </a:p>
        </p:txBody>
      </p:sp>
    </p:spTree>
    <p:extLst>
      <p:ext uri="{BB962C8B-B14F-4D97-AF65-F5344CB8AC3E}">
        <p14:creationId xmlns:p14="http://schemas.microsoft.com/office/powerpoint/2010/main" val="37355020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Comparing with RANKL or OPG, the expression of key DEGs showed more mechano-sensitivity.</a:t>
            </a:r>
          </a:p>
        </p:txBody>
      </p:sp>
      <p:sp>
        <p:nvSpPr>
          <p:cNvPr id="4" name="Slide Number Placeholder 3"/>
          <p:cNvSpPr>
            <a:spLocks noGrp="1"/>
          </p:cNvSpPr>
          <p:nvPr>
            <p:ph type="sldNum" sz="quarter" idx="10"/>
          </p:nvPr>
        </p:nvSpPr>
        <p:spPr/>
        <p:txBody>
          <a:bodyPr/>
          <a:lstStyle/>
          <a:p>
            <a:fld id="{3D71BDA7-FC78-6F49-A5E4-152447C82247}" type="slidenum">
              <a:rPr lang="en-US" smtClean="0"/>
              <a:t>16</a:t>
            </a:fld>
            <a:endParaRPr lang="en-US"/>
          </a:p>
        </p:txBody>
      </p:sp>
    </p:spTree>
    <p:extLst>
      <p:ext uri="{BB962C8B-B14F-4D97-AF65-F5344CB8AC3E}">
        <p14:creationId xmlns:p14="http://schemas.microsoft.com/office/powerpoint/2010/main" val="1550261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also validated the role of Eno2 as the hub gene. After knockdown the Eno2, the expression of most of the key genes were impacted.</a:t>
            </a:r>
          </a:p>
        </p:txBody>
      </p:sp>
      <p:sp>
        <p:nvSpPr>
          <p:cNvPr id="4" name="Slide Number Placeholder 3"/>
          <p:cNvSpPr>
            <a:spLocks noGrp="1"/>
          </p:cNvSpPr>
          <p:nvPr>
            <p:ph type="sldNum" sz="quarter" idx="10"/>
          </p:nvPr>
        </p:nvSpPr>
        <p:spPr/>
        <p:txBody>
          <a:bodyPr/>
          <a:lstStyle/>
          <a:p>
            <a:fld id="{3D71BDA7-FC78-6F49-A5E4-152447C82247}" type="slidenum">
              <a:rPr lang="en-US" smtClean="0"/>
              <a:t>17</a:t>
            </a:fld>
            <a:endParaRPr lang="en-US"/>
          </a:p>
        </p:txBody>
      </p:sp>
    </p:spTree>
    <p:extLst>
      <p:ext uri="{BB962C8B-B14F-4D97-AF65-F5344CB8AC3E}">
        <p14:creationId xmlns:p14="http://schemas.microsoft.com/office/powerpoint/2010/main" val="24390072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Those relations were then further confirmed by cluster analysis.</a:t>
            </a:r>
          </a:p>
        </p:txBody>
      </p:sp>
      <p:sp>
        <p:nvSpPr>
          <p:cNvPr id="4" name="Slide Number Placeholder 3"/>
          <p:cNvSpPr>
            <a:spLocks noGrp="1"/>
          </p:cNvSpPr>
          <p:nvPr>
            <p:ph type="sldNum" sz="quarter" idx="10"/>
          </p:nvPr>
        </p:nvSpPr>
        <p:spPr/>
        <p:txBody>
          <a:bodyPr/>
          <a:lstStyle/>
          <a:p>
            <a:fld id="{3D71BDA7-FC78-6F49-A5E4-152447C82247}" type="slidenum">
              <a:rPr lang="en-US" smtClean="0"/>
              <a:t>18</a:t>
            </a:fld>
            <a:endParaRPr lang="en-US"/>
          </a:p>
        </p:txBody>
      </p:sp>
    </p:spTree>
    <p:extLst>
      <p:ext uri="{BB962C8B-B14F-4D97-AF65-F5344CB8AC3E}">
        <p14:creationId xmlns:p14="http://schemas.microsoft.com/office/powerpoint/2010/main" val="18399785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Those relationship were then further confirmed by cluster analysis. Co-expression pattern was observed between Eno2 and Mxi1, Gap43 or Higd1a.</a:t>
            </a:r>
          </a:p>
        </p:txBody>
      </p:sp>
      <p:sp>
        <p:nvSpPr>
          <p:cNvPr id="4" name="Slide Number Placeholder 3"/>
          <p:cNvSpPr>
            <a:spLocks noGrp="1"/>
          </p:cNvSpPr>
          <p:nvPr>
            <p:ph type="sldNum" sz="quarter" idx="10"/>
          </p:nvPr>
        </p:nvSpPr>
        <p:spPr/>
        <p:txBody>
          <a:bodyPr/>
          <a:lstStyle/>
          <a:p>
            <a:fld id="{3D71BDA7-FC78-6F49-A5E4-152447C82247}" type="slidenum">
              <a:rPr lang="en-US" smtClean="0"/>
              <a:t>19</a:t>
            </a:fld>
            <a:endParaRPr lang="en-US"/>
          </a:p>
        </p:txBody>
      </p:sp>
    </p:spTree>
    <p:extLst>
      <p:ext uri="{BB962C8B-B14F-4D97-AF65-F5344CB8AC3E}">
        <p14:creationId xmlns:p14="http://schemas.microsoft.com/office/powerpoint/2010/main" val="1539214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authors have no conflicts of interest.</a:t>
            </a:r>
          </a:p>
        </p:txBody>
      </p:sp>
      <p:sp>
        <p:nvSpPr>
          <p:cNvPr id="4" name="Slide Number Placeholder 3"/>
          <p:cNvSpPr>
            <a:spLocks noGrp="1"/>
          </p:cNvSpPr>
          <p:nvPr>
            <p:ph type="sldNum" sz="quarter" idx="5"/>
          </p:nvPr>
        </p:nvSpPr>
        <p:spPr/>
        <p:txBody>
          <a:bodyPr/>
          <a:lstStyle/>
          <a:p>
            <a:fld id="{47B3882D-AB6C-407D-8BAE-DE5A99A70B46}" type="slidenum">
              <a:rPr lang="en-US" smtClean="0"/>
              <a:t>2</a:t>
            </a:fld>
            <a:endParaRPr lang="en-US"/>
          </a:p>
        </p:txBody>
      </p:sp>
    </p:spTree>
    <p:extLst>
      <p:ext uri="{BB962C8B-B14F-4D97-AF65-F5344CB8AC3E}">
        <p14:creationId xmlns:p14="http://schemas.microsoft.com/office/powerpoint/2010/main" val="13789588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Arial" panose="020B0604020202020204" pitchFamily="34" charset="0"/>
                <a:cs typeface="Arial" panose="020B0604020202020204" pitchFamily="34" charset="0"/>
              </a:rPr>
              <a:t>Now the question is: what is the meaning of our findings in bone research field.</a:t>
            </a:r>
          </a:p>
        </p:txBody>
      </p:sp>
      <p:sp>
        <p:nvSpPr>
          <p:cNvPr id="4" name="Slide Number Placeholder 3"/>
          <p:cNvSpPr>
            <a:spLocks noGrp="1"/>
          </p:cNvSpPr>
          <p:nvPr>
            <p:ph type="sldNum" sz="quarter" idx="10"/>
          </p:nvPr>
        </p:nvSpPr>
        <p:spPr/>
        <p:txBody>
          <a:bodyPr/>
          <a:lstStyle/>
          <a:p>
            <a:fld id="{47B3882D-AB6C-407D-8BAE-DE5A99A70B46}" type="slidenum">
              <a:rPr lang="en-US" smtClean="0"/>
              <a:t>20</a:t>
            </a:fld>
            <a:endParaRPr lang="en-US"/>
          </a:p>
        </p:txBody>
      </p:sp>
    </p:spTree>
    <p:extLst>
      <p:ext uri="{BB962C8B-B14F-4D97-AF65-F5344CB8AC3E}">
        <p14:creationId xmlns:p14="http://schemas.microsoft.com/office/powerpoint/2010/main" val="1355139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we mentioned before, the hub gene, Eno2, showed inhiation of Gap43. Gap43 encodes a protein called Neuromodulin, which could induce the growth of neural cells processes. Well, does Eno2 involved in the nerve fibers expansion during fracture repair that reported in past? Since the expression of Eno2 was observed in both osteoblast and PDL cells. So, does Eno2 could be a messenger in the cell-cell communication among these cells?</a:t>
            </a:r>
          </a:p>
        </p:txBody>
      </p:sp>
      <p:sp>
        <p:nvSpPr>
          <p:cNvPr id="4" name="Slide Number Placeholder 3"/>
          <p:cNvSpPr>
            <a:spLocks noGrp="1"/>
          </p:cNvSpPr>
          <p:nvPr>
            <p:ph type="sldNum" sz="quarter" idx="10"/>
          </p:nvPr>
        </p:nvSpPr>
        <p:spPr/>
        <p:txBody>
          <a:bodyPr/>
          <a:lstStyle/>
          <a:p>
            <a:fld id="{3D71BDA7-FC78-6F49-A5E4-152447C82247}" type="slidenum">
              <a:rPr lang="en-US" smtClean="0"/>
              <a:t>21</a:t>
            </a:fld>
            <a:endParaRPr lang="en-US"/>
          </a:p>
        </p:txBody>
      </p:sp>
    </p:spTree>
    <p:extLst>
      <p:ext uri="{BB962C8B-B14F-4D97-AF65-F5344CB8AC3E}">
        <p14:creationId xmlns:p14="http://schemas.microsoft.com/office/powerpoint/2010/main" val="15613868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Besides Eno2, the role of some mechano-sensitive genes in bone modeling/remolding already have been reported. Such as Egln1, Pdk1, Mxi1 and Slc5a3</a:t>
            </a:r>
          </a:p>
        </p:txBody>
      </p:sp>
      <p:sp>
        <p:nvSpPr>
          <p:cNvPr id="4" name="Slide Number Placeholder 3"/>
          <p:cNvSpPr>
            <a:spLocks noGrp="1"/>
          </p:cNvSpPr>
          <p:nvPr>
            <p:ph type="sldNum" sz="quarter" idx="10"/>
          </p:nvPr>
        </p:nvSpPr>
        <p:spPr/>
        <p:txBody>
          <a:bodyPr/>
          <a:lstStyle/>
          <a:p>
            <a:fld id="{3D71BDA7-FC78-6F49-A5E4-152447C82247}" type="slidenum">
              <a:rPr lang="en-US" smtClean="0"/>
              <a:t>22</a:t>
            </a:fld>
            <a:endParaRPr lang="en-US"/>
          </a:p>
        </p:txBody>
      </p:sp>
    </p:spTree>
    <p:extLst>
      <p:ext uri="{BB962C8B-B14F-4D97-AF65-F5344CB8AC3E}">
        <p14:creationId xmlns:p14="http://schemas.microsoft.com/office/powerpoint/2010/main" val="2740578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However, some of the mechano-sensitive genes have not been completely studied. thus, their relationship to bone remains unclear but worthy for further study. </a:t>
            </a:r>
          </a:p>
        </p:txBody>
      </p:sp>
      <p:sp>
        <p:nvSpPr>
          <p:cNvPr id="4" name="Slide Number Placeholder 3"/>
          <p:cNvSpPr>
            <a:spLocks noGrp="1"/>
          </p:cNvSpPr>
          <p:nvPr>
            <p:ph type="sldNum" sz="quarter" idx="10"/>
          </p:nvPr>
        </p:nvSpPr>
        <p:spPr/>
        <p:txBody>
          <a:bodyPr/>
          <a:lstStyle/>
          <a:p>
            <a:fld id="{3D71BDA7-FC78-6F49-A5E4-152447C82247}" type="slidenum">
              <a:rPr lang="en-US" smtClean="0"/>
              <a:t>23</a:t>
            </a:fld>
            <a:endParaRPr lang="en-US"/>
          </a:p>
        </p:txBody>
      </p:sp>
    </p:spTree>
    <p:extLst>
      <p:ext uri="{BB962C8B-B14F-4D97-AF65-F5344CB8AC3E}">
        <p14:creationId xmlns:p14="http://schemas.microsoft.com/office/powerpoint/2010/main" val="33580494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Arial" panose="020B0604020202020204" pitchFamily="34" charset="0"/>
                <a:cs typeface="Arial" panose="020B0604020202020204" pitchFamily="34" charset="0"/>
              </a:rPr>
              <a:t>In summary, our study identified seven extreme mechano-sensitive genes in MLO-Y4 osteocytes. Some of these genes already have been reported in the research field of bone, and the relationship of others remain unclear, but worthy of further study. Actually, I’m now working on these questions to finish my doctoral thesis.</a:t>
            </a:r>
          </a:p>
        </p:txBody>
      </p:sp>
      <p:sp>
        <p:nvSpPr>
          <p:cNvPr id="4" name="Slide Number Placeholder 3"/>
          <p:cNvSpPr>
            <a:spLocks noGrp="1"/>
          </p:cNvSpPr>
          <p:nvPr>
            <p:ph type="sldNum" sz="quarter" idx="10"/>
          </p:nvPr>
        </p:nvSpPr>
        <p:spPr/>
        <p:txBody>
          <a:bodyPr/>
          <a:lstStyle/>
          <a:p>
            <a:fld id="{47B3882D-AB6C-407D-8BAE-DE5A99A70B46}" type="slidenum">
              <a:rPr lang="en-US" smtClean="0"/>
              <a:t>24</a:t>
            </a:fld>
            <a:endParaRPr lang="en-US"/>
          </a:p>
        </p:txBody>
      </p:sp>
    </p:spTree>
    <p:extLst>
      <p:ext uri="{BB962C8B-B14F-4D97-AF65-F5344CB8AC3E}">
        <p14:creationId xmlns:p14="http://schemas.microsoft.com/office/powerpoint/2010/main" val="20136850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Thanks for your </a:t>
            </a:r>
            <a:r>
              <a:rPr lang="en-US" sz="1200" kern="1200" dirty="0" err="1">
                <a:solidFill>
                  <a:schemeClr val="tx1"/>
                </a:solidFill>
                <a:effectLst/>
                <a:latin typeface="+mn-lt"/>
                <a:ea typeface="+mn-ea"/>
                <a:cs typeface="+mn-cs"/>
              </a:rPr>
              <a:t>attation</a:t>
            </a:r>
            <a:r>
              <a:rPr lang="en-US" sz="1200" kern="1200" dirty="0">
                <a:solidFill>
                  <a:schemeClr val="tx1"/>
                </a:solidFill>
                <a:effectLst/>
                <a:latin typeface="+mn-lt"/>
                <a:ea typeface="+mn-ea"/>
                <a:cs typeface="+mn-cs"/>
              </a:rPr>
              <a:t>.</a:t>
            </a: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47B3882D-AB6C-407D-8BAE-DE5A99A70B46}" type="slidenum">
              <a:rPr lang="en-US" smtClean="0"/>
              <a:t>25</a:t>
            </a:fld>
            <a:endParaRPr lang="en-US"/>
          </a:p>
        </p:txBody>
      </p:sp>
    </p:spTree>
    <p:extLst>
      <p:ext uri="{BB962C8B-B14F-4D97-AF65-F5344CB8AC3E}">
        <p14:creationId xmlns:p14="http://schemas.microsoft.com/office/powerpoint/2010/main" val="29779033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First, let’s have a look that what proteins do these mechano-sensitive genes encode.</a:t>
            </a:r>
          </a:p>
        </p:txBody>
      </p:sp>
      <p:sp>
        <p:nvSpPr>
          <p:cNvPr id="4" name="Slide Number Placeholder 3"/>
          <p:cNvSpPr>
            <a:spLocks noGrp="1"/>
          </p:cNvSpPr>
          <p:nvPr>
            <p:ph type="sldNum" sz="quarter" idx="10"/>
          </p:nvPr>
        </p:nvSpPr>
        <p:spPr/>
        <p:txBody>
          <a:bodyPr/>
          <a:lstStyle/>
          <a:p>
            <a:fld id="{3D71BDA7-FC78-6F49-A5E4-152447C82247}" type="slidenum">
              <a:rPr lang="en-US" smtClean="0"/>
              <a:t>26</a:t>
            </a:fld>
            <a:endParaRPr lang="en-US"/>
          </a:p>
        </p:txBody>
      </p:sp>
    </p:spTree>
    <p:extLst>
      <p:ext uri="{BB962C8B-B14F-4D97-AF65-F5344CB8AC3E}">
        <p14:creationId xmlns:p14="http://schemas.microsoft.com/office/powerpoint/2010/main" val="748536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now I’m going to introduce the potential role of these proteins or genes in bone by reviewing previous studies.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Prolyl-4-hydroxylase domain-containing protein 1 is one of the PHD enzymes which could degrade the HIF1-alpha. And HIF1-alpha is a crucial regulator to activate the hypoxic response. Interestingly previous studies also showed that HIF1-alpha could activate the transcription of Pdk1 directly and the activation of the pyruvate dehydrogenase kinase1. This kinase is an inhibitor of the mitochondrial Tricarboxylic Acid Cycle, which means that it could reduce the ATP generation. So, consistent with those interactions, osteoblast-specific deletion of Egln1 gene in mouse increased the trabecular bone formation, bone mineral density and bone strength, while the decreased collagen hydroxylation in this kind of mouse possibly caused by the increased expression of Pdk1.</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Mxi1 encodes max-interacting protein 1, a transcription factor, was shown to suppress sclerostin transcription in human dermal fibroblast in a recent study.</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Sodium/myo-inositol transporter, is a kind of membrane transport proteins, which could aid the transportation of inositol to increase the calcium releasing from endoplasmic reticulum. Agreement with its function, Slc5a3 knockout mice showed delayed embryonic bone formation, shortened adult long bones, reduced bone mass, decreased numbers of osteoblasts, and osteoporosis-like microarchitecture.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Although, it is generally accepted that after differentiation, bone marrow mesenchymal stem cells become lineage-restricted and the terminal differentiated cell type- the osteocyte – become irreversible. While, a recent study observed the de-differentiation of osteocyte under parathyroid hormone treatment both in vivo and in vitro. More earlier, there already is a report showed the de-differentiation of human adipose cells that differentiated from the mesenchymal cell. The point is, both of these two studies showed changes in the expression of cell cycle related genes. And our study showed that, Ccng2 a negative regulator of cell cycle was extremely mechano-sensitive. So, is it possible that cell cycle genes in osteocyte could induce its de-differentiation?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HIG1 domain family 1A is a protein that promotes mitochondrial homeostasis and the survival of cells under stress by inhibiting cytochrome C release and caspase activity. But its role in osteocyte is not confirmed yet.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Gamma-enolase the hub gene in our study, showed inhibition of Neuromodulin. Neuromodulin is a protein encoded by Gap43 that could induce the growth of neural cells processes. While, does Eno2 involved in the nerve fibers expansion during fracture repair that reported in past?</a:t>
            </a:r>
          </a:p>
        </p:txBody>
      </p:sp>
      <p:sp>
        <p:nvSpPr>
          <p:cNvPr id="4" name="Slide Number Placeholder 3"/>
          <p:cNvSpPr>
            <a:spLocks noGrp="1"/>
          </p:cNvSpPr>
          <p:nvPr>
            <p:ph type="sldNum" sz="quarter" idx="10"/>
          </p:nvPr>
        </p:nvSpPr>
        <p:spPr/>
        <p:txBody>
          <a:bodyPr/>
          <a:lstStyle/>
          <a:p>
            <a:fld id="{3D71BDA7-FC78-6F49-A5E4-152447C82247}" type="slidenum">
              <a:rPr lang="en-US" smtClean="0"/>
              <a:t>27</a:t>
            </a:fld>
            <a:endParaRPr lang="en-US"/>
          </a:p>
        </p:txBody>
      </p:sp>
    </p:spTree>
    <p:extLst>
      <p:ext uri="{BB962C8B-B14F-4D97-AF65-F5344CB8AC3E}">
        <p14:creationId xmlns:p14="http://schemas.microsoft.com/office/powerpoint/2010/main" val="27614037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now </a:t>
            </a:r>
            <a:r>
              <a:rPr lang="en-US" sz="1200" kern="1200" dirty="0" err="1">
                <a:solidFill>
                  <a:schemeClr val="tx1"/>
                </a:solidFill>
                <a:effectLst/>
                <a:latin typeface="+mn-lt"/>
                <a:ea typeface="+mn-ea"/>
                <a:cs typeface="+mn-cs"/>
              </a:rPr>
              <a:t>I’prolm</a:t>
            </a:r>
            <a:r>
              <a:rPr lang="en-US" sz="1200" kern="1200" dirty="0">
                <a:solidFill>
                  <a:schemeClr val="tx1"/>
                </a:solidFill>
                <a:effectLst/>
                <a:latin typeface="+mn-lt"/>
                <a:ea typeface="+mn-ea"/>
                <a:cs typeface="+mn-cs"/>
              </a:rPr>
              <a:t> going to introduce the potential role of these proteins or genes in bone by reviewing previous studies. Prolyl-4-hydroxylase domain-containing protein 1 is one of the PHD </a:t>
            </a:r>
            <a:r>
              <a:rPr lang="en-US" sz="1200" kern="1200" dirty="0" err="1">
                <a:solidFill>
                  <a:schemeClr val="tx1"/>
                </a:solidFill>
                <a:effectLst/>
                <a:latin typeface="+mn-lt"/>
                <a:ea typeface="+mn-ea"/>
                <a:cs typeface="+mn-cs"/>
              </a:rPr>
              <a:t>enzym</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3D71BDA7-FC78-6F49-A5E4-152447C82247}" type="slidenum">
              <a:rPr lang="en-US" smtClean="0"/>
              <a:t>28</a:t>
            </a:fld>
            <a:endParaRPr lang="en-US"/>
          </a:p>
        </p:txBody>
      </p:sp>
    </p:spTree>
    <p:extLst>
      <p:ext uri="{BB962C8B-B14F-4D97-AF65-F5344CB8AC3E}">
        <p14:creationId xmlns:p14="http://schemas.microsoft.com/office/powerpoint/2010/main" val="879428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Arial" panose="020B0604020202020204" pitchFamily="34" charset="0"/>
                <a:cs typeface="Arial" panose="020B0604020202020204" pitchFamily="34" charset="0"/>
              </a:rPr>
              <a:t>More than a century ago we already knew that the trabecular structure of bone was closely related to its mechanical loading, as know as Wolff’s Law. This law indicates that bone cells could recognize different force-type (such as gravity and shear stress) and respond to them differentially.</a:t>
            </a:r>
          </a:p>
        </p:txBody>
      </p:sp>
      <p:sp>
        <p:nvSpPr>
          <p:cNvPr id="4" name="Slide Number Placeholder 3"/>
          <p:cNvSpPr>
            <a:spLocks noGrp="1"/>
          </p:cNvSpPr>
          <p:nvPr>
            <p:ph type="sldNum" sz="quarter" idx="10"/>
          </p:nvPr>
        </p:nvSpPr>
        <p:spPr/>
        <p:txBody>
          <a:bodyPr/>
          <a:lstStyle/>
          <a:p>
            <a:fld id="{47B3882D-AB6C-407D-8BAE-DE5A99A70B46}" type="slidenum">
              <a:rPr lang="en-US" smtClean="0"/>
              <a:t>3</a:t>
            </a:fld>
            <a:endParaRPr lang="en-US"/>
          </a:p>
        </p:txBody>
      </p:sp>
    </p:spTree>
    <p:extLst>
      <p:ext uri="{BB962C8B-B14F-4D97-AF65-F5344CB8AC3E}">
        <p14:creationId xmlns:p14="http://schemas.microsoft.com/office/powerpoint/2010/main" val="221869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Arial" panose="020B0604020202020204" pitchFamily="34" charset="0"/>
                <a:cs typeface="Arial" panose="020B0604020202020204" pitchFamily="34" charset="0"/>
              </a:rPr>
              <a:t>More than a century ago we already knew that the trabecular structure of bone was closely related to its mechanical loading, as know as Wolff’s Law. This law indicates that bone cells could recognize different force-type (such as gravity and shear stress) and respond to them differentially.</a:t>
            </a:r>
          </a:p>
        </p:txBody>
      </p:sp>
      <p:sp>
        <p:nvSpPr>
          <p:cNvPr id="4" name="Slide Number Placeholder 3"/>
          <p:cNvSpPr>
            <a:spLocks noGrp="1"/>
          </p:cNvSpPr>
          <p:nvPr>
            <p:ph type="sldNum" sz="quarter" idx="10"/>
          </p:nvPr>
        </p:nvSpPr>
        <p:spPr/>
        <p:txBody>
          <a:bodyPr/>
          <a:lstStyle/>
          <a:p>
            <a:fld id="{47B3882D-AB6C-407D-8BAE-DE5A99A70B46}" type="slidenum">
              <a:rPr lang="en-US" smtClean="0"/>
              <a:t>4</a:t>
            </a:fld>
            <a:endParaRPr lang="en-US"/>
          </a:p>
        </p:txBody>
      </p:sp>
    </p:spTree>
    <p:extLst>
      <p:ext uri="{BB962C8B-B14F-4D97-AF65-F5344CB8AC3E}">
        <p14:creationId xmlns:p14="http://schemas.microsoft.com/office/powerpoint/2010/main" val="2947585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Arial" panose="020B0604020202020204" pitchFamily="34" charset="0"/>
                <a:cs typeface="Arial" panose="020B0604020202020204" pitchFamily="34" charset="0"/>
              </a:rPr>
              <a:t>The osteocytes as the most cells in the bone, embedded in the mineralized bone tissue and have a stellate shape. They are connected via a cellular processes. This network has the function to detect the mechanical loading.</a:t>
            </a:r>
          </a:p>
        </p:txBody>
      </p:sp>
      <p:sp>
        <p:nvSpPr>
          <p:cNvPr id="4" name="Slide Number Placeholder 3"/>
          <p:cNvSpPr>
            <a:spLocks noGrp="1"/>
          </p:cNvSpPr>
          <p:nvPr>
            <p:ph type="sldNum" sz="quarter" idx="10"/>
          </p:nvPr>
        </p:nvSpPr>
        <p:spPr/>
        <p:txBody>
          <a:bodyPr/>
          <a:lstStyle/>
          <a:p>
            <a:fld id="{47B3882D-AB6C-407D-8BAE-DE5A99A70B46}" type="slidenum">
              <a:rPr lang="en-US" smtClean="0"/>
              <a:t>5</a:t>
            </a:fld>
            <a:endParaRPr lang="en-US"/>
          </a:p>
        </p:txBody>
      </p:sp>
    </p:spTree>
    <p:extLst>
      <p:ext uri="{BB962C8B-B14F-4D97-AF65-F5344CB8AC3E}">
        <p14:creationId xmlns:p14="http://schemas.microsoft.com/office/powerpoint/2010/main" val="1290376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Arial" panose="020B0604020202020204" pitchFamily="34" charset="0"/>
                <a:cs typeface="Arial" panose="020B0604020202020204" pitchFamily="34" charset="0"/>
              </a:rPr>
              <a:t>So, our objective of this study is to find out which genes are most sensitive to the different type of mechanical loading in osteocytes. And try to investigate that how do these genes impact the bone metabolism?</a:t>
            </a:r>
          </a:p>
        </p:txBody>
      </p:sp>
      <p:sp>
        <p:nvSpPr>
          <p:cNvPr id="4" name="Slide Number Placeholder 3"/>
          <p:cNvSpPr>
            <a:spLocks noGrp="1"/>
          </p:cNvSpPr>
          <p:nvPr>
            <p:ph type="sldNum" sz="quarter" idx="10"/>
          </p:nvPr>
        </p:nvSpPr>
        <p:spPr/>
        <p:txBody>
          <a:bodyPr/>
          <a:lstStyle/>
          <a:p>
            <a:fld id="{47B3882D-AB6C-407D-8BAE-DE5A99A70B46}" type="slidenum">
              <a:rPr lang="en-US" smtClean="0"/>
              <a:t>6</a:t>
            </a:fld>
            <a:endParaRPr lang="en-US"/>
          </a:p>
        </p:txBody>
      </p:sp>
    </p:spTree>
    <p:extLst>
      <p:ext uri="{BB962C8B-B14F-4D97-AF65-F5344CB8AC3E}">
        <p14:creationId xmlns:p14="http://schemas.microsoft.com/office/powerpoint/2010/main" val="2611507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First, we find out some candidate genes by using bioinformatic analysis. Then, several in vitro experiments were performed to validate these genes. Finally, determined the potential role of these genes in bone modeling and remodeling by reviewing of previous studies.</a:t>
            </a:r>
          </a:p>
        </p:txBody>
      </p:sp>
      <p:sp>
        <p:nvSpPr>
          <p:cNvPr id="4" name="Slide Number Placeholder 3"/>
          <p:cNvSpPr>
            <a:spLocks noGrp="1"/>
          </p:cNvSpPr>
          <p:nvPr>
            <p:ph type="sldNum" sz="quarter" idx="10"/>
          </p:nvPr>
        </p:nvSpPr>
        <p:spPr/>
        <p:txBody>
          <a:bodyPr/>
          <a:lstStyle/>
          <a:p>
            <a:fld id="{47B3882D-AB6C-407D-8BAE-DE5A99A70B46}" type="slidenum">
              <a:rPr lang="en-US" smtClean="0"/>
              <a:t>7</a:t>
            </a:fld>
            <a:endParaRPr lang="en-US"/>
          </a:p>
        </p:txBody>
      </p:sp>
    </p:spTree>
    <p:extLst>
      <p:ext uri="{BB962C8B-B14F-4D97-AF65-F5344CB8AC3E}">
        <p14:creationId xmlns:p14="http://schemas.microsoft.com/office/powerpoint/2010/main" val="3677081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Arial" panose="020B0604020202020204" pitchFamily="34" charset="0"/>
                <a:cs typeface="Arial" panose="020B0604020202020204" pitchFamily="34" charset="0"/>
              </a:rPr>
              <a:t>Let’s start the first part: bioinformatic analysis</a:t>
            </a:r>
          </a:p>
        </p:txBody>
      </p:sp>
      <p:sp>
        <p:nvSpPr>
          <p:cNvPr id="4" name="Slide Number Placeholder 3"/>
          <p:cNvSpPr>
            <a:spLocks noGrp="1"/>
          </p:cNvSpPr>
          <p:nvPr>
            <p:ph type="sldNum" sz="quarter" idx="10"/>
          </p:nvPr>
        </p:nvSpPr>
        <p:spPr/>
        <p:txBody>
          <a:bodyPr/>
          <a:lstStyle/>
          <a:p>
            <a:fld id="{47B3882D-AB6C-407D-8BAE-DE5A99A70B46}" type="slidenum">
              <a:rPr lang="en-US" smtClean="0"/>
              <a:t>8</a:t>
            </a:fld>
            <a:endParaRPr lang="en-US"/>
          </a:p>
        </p:txBody>
      </p:sp>
    </p:spTree>
    <p:extLst>
      <p:ext uri="{BB962C8B-B14F-4D97-AF65-F5344CB8AC3E}">
        <p14:creationId xmlns:p14="http://schemas.microsoft.com/office/powerpoint/2010/main" val="1164229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Two datasets were downloaded from the GEO database. Set One is high gravity treated and Set Two is shear stress treated. Both of them used the MLO-Y4 osteocytes cell line. 8 common differential expressed genes were identified as (Click) Key genes in this study. </a:t>
            </a:r>
          </a:p>
        </p:txBody>
      </p:sp>
      <p:sp>
        <p:nvSpPr>
          <p:cNvPr id="4" name="Slide Number Placeholder 3"/>
          <p:cNvSpPr>
            <a:spLocks noGrp="1"/>
          </p:cNvSpPr>
          <p:nvPr>
            <p:ph type="sldNum" sz="quarter" idx="10"/>
          </p:nvPr>
        </p:nvSpPr>
        <p:spPr/>
        <p:txBody>
          <a:bodyPr/>
          <a:lstStyle/>
          <a:p>
            <a:fld id="{3D71BDA7-FC78-6F49-A5E4-152447C82247}" type="slidenum">
              <a:rPr lang="en-US" smtClean="0"/>
              <a:t>9</a:t>
            </a:fld>
            <a:endParaRPr lang="en-US"/>
          </a:p>
        </p:txBody>
      </p:sp>
    </p:spTree>
    <p:extLst>
      <p:ext uri="{BB962C8B-B14F-4D97-AF65-F5344CB8AC3E}">
        <p14:creationId xmlns:p14="http://schemas.microsoft.com/office/powerpoint/2010/main" val="3455155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A1A8ED-9090-42E2-8765-CBF1529B2B6A}" type="datetimeFigureOut">
              <a:rPr lang="en-US" smtClean="0"/>
              <a:t>10/28/18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38961524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A1A8ED-9090-42E2-8765-CBF1529B2B6A}" type="datetimeFigureOut">
              <a:rPr lang="en-US" smtClean="0"/>
              <a:t>10/28/18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2568555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A1A8ED-9090-42E2-8765-CBF1529B2B6A}" type="datetimeFigureOut">
              <a:rPr lang="en-US" smtClean="0"/>
              <a:t>10/28/18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2460811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A1A8ED-9090-42E2-8765-CBF1529B2B6A}" type="datetimeFigureOut">
              <a:rPr lang="en-US" smtClean="0"/>
              <a:t>10/28/18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124404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7A1A8ED-9090-42E2-8765-CBF1529B2B6A}" type="datetimeFigureOut">
              <a:rPr lang="en-US" smtClean="0"/>
              <a:t>10/28/18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1924055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A1A8ED-9090-42E2-8765-CBF1529B2B6A}" type="datetimeFigureOut">
              <a:rPr lang="en-US" smtClean="0"/>
              <a:t>10/28/18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3225642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A1A8ED-9090-42E2-8765-CBF1529B2B6A}" type="datetimeFigureOut">
              <a:rPr lang="en-US" smtClean="0"/>
              <a:t>10/28/18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3072441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7A1A8ED-9090-42E2-8765-CBF1529B2B6A}" type="datetimeFigureOut">
              <a:rPr lang="en-US" smtClean="0"/>
              <a:t>10/28/18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34761938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1A8ED-9090-42E2-8765-CBF1529B2B6A}" type="datetimeFigureOut">
              <a:rPr lang="en-US" smtClean="0"/>
              <a:t>10/28/18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20255100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7A1A8ED-9090-42E2-8765-CBF1529B2B6A}" type="datetimeFigureOut">
              <a:rPr lang="en-US" smtClean="0"/>
              <a:t>10/28/18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1937007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7A1A8ED-9090-42E2-8765-CBF1529B2B6A}" type="datetimeFigureOut">
              <a:rPr lang="en-US" smtClean="0"/>
              <a:t>10/28/18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8DA4DD-3967-4FA2-A1AF-617D83F5E932}" type="slidenum">
              <a:rPr lang="en-US" smtClean="0"/>
              <a:t>‹#›</a:t>
            </a:fld>
            <a:endParaRPr lang="en-US"/>
          </a:p>
        </p:txBody>
      </p:sp>
    </p:spTree>
    <p:extLst>
      <p:ext uri="{BB962C8B-B14F-4D97-AF65-F5344CB8AC3E}">
        <p14:creationId xmlns:p14="http://schemas.microsoft.com/office/powerpoint/2010/main" val="3392393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A1A8ED-9090-42E2-8765-CBF1529B2B6A}" type="datetimeFigureOut">
              <a:rPr lang="en-US" smtClean="0"/>
              <a:t>10/28/18</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8DA4DD-3967-4FA2-A1AF-617D83F5E932}" type="slidenum">
              <a:rPr lang="en-US" smtClean="0"/>
              <a:t>‹#›</a:t>
            </a:fld>
            <a:endParaRPr lang="en-US"/>
          </a:p>
        </p:txBody>
      </p:sp>
    </p:spTree>
    <p:extLst>
      <p:ext uri="{BB962C8B-B14F-4D97-AF65-F5344CB8AC3E}">
        <p14:creationId xmlns:p14="http://schemas.microsoft.com/office/powerpoint/2010/main" val="10436133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16.png"/><Relationship Id="rId3" Type="http://schemas.microsoft.com/office/2007/relationships/media" Target="../media/media2.mp4"/><Relationship Id="rId7" Type="http://schemas.openxmlformats.org/officeDocument/2006/relationships/image" Target="../media/image1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1.xml"/><Relationship Id="rId5" Type="http://schemas.openxmlformats.org/officeDocument/2006/relationships/slideLayout" Target="../slideLayouts/slideLayout7.xml"/><Relationship Id="rId4" Type="http://schemas.openxmlformats.org/officeDocument/2006/relationships/video" Target="../media/media2.mp4"/></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7.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7.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7.png"/><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C287ED0-BA35-4B49-9680-C5471ADDC22C}"/>
              </a:ext>
            </a:extLst>
          </p:cNvPr>
          <p:cNvSpPr txBox="1">
            <a:spLocks/>
          </p:cNvSpPr>
          <p:nvPr/>
        </p:nvSpPr>
        <p:spPr>
          <a:xfrm>
            <a:off x="0" y="0"/>
            <a:ext cx="10299192" cy="2044905"/>
          </a:xfrm>
          <a:prstGeom prst="rect">
            <a:avLst/>
          </a:prstGeom>
          <a:noFill/>
          <a:ln w="12700" cap="flat" cmpd="sng" algn="ctr">
            <a:noFill/>
            <a:prstDash val="solid"/>
            <a:miter lim="800000"/>
          </a:ln>
        </p:spPr>
        <p:style>
          <a:lnRef idx="2">
            <a:schemeClr val="accent2"/>
          </a:lnRef>
          <a:fillRef idx="1">
            <a:schemeClr val="lt1"/>
          </a:fillRef>
          <a:effectRef idx="0">
            <a:schemeClr val="accent2"/>
          </a:effectRef>
          <a:fontRef idx="minor">
            <a:schemeClr val="dk1"/>
          </a:fontRef>
        </p:style>
        <p:txBody>
          <a:bodyPr>
            <a:noAutofit/>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lnSpc>
                <a:spcPct val="110000"/>
              </a:lnSpc>
            </a:pPr>
            <a:r>
              <a:rPr lang="en-US" sz="4000" dirty="0">
                <a:latin typeface="Arial" panose="020B0604020202020204" pitchFamily="34" charset="0"/>
                <a:cs typeface="Arial" panose="020B0604020202020204" pitchFamily="34" charset="0"/>
              </a:rPr>
              <a:t>Bioinformatics analysis shows candidate genes for osteocytes differentially response to different types of mechanical stimuli</a:t>
            </a:r>
            <a:endParaRPr lang="en-US" sz="4000" b="1" dirty="0">
              <a:latin typeface="Arial" panose="020B0604020202020204" pitchFamily="34" charset="0"/>
              <a:cs typeface="Arial" panose="020B0604020202020204" pitchFamily="34" charset="0"/>
            </a:endParaRPr>
          </a:p>
        </p:txBody>
      </p:sp>
      <p:sp>
        <p:nvSpPr>
          <p:cNvPr id="18" name="Subtitle 2">
            <a:extLst>
              <a:ext uri="{FF2B5EF4-FFF2-40B4-BE49-F238E27FC236}">
                <a16:creationId xmlns:a16="http://schemas.microsoft.com/office/drawing/2014/main" id="{EF8D01B7-B732-4089-BD96-875A28169189}"/>
              </a:ext>
            </a:extLst>
          </p:cNvPr>
          <p:cNvSpPr txBox="1">
            <a:spLocks/>
          </p:cNvSpPr>
          <p:nvPr/>
        </p:nvSpPr>
        <p:spPr>
          <a:xfrm>
            <a:off x="0" y="3840354"/>
            <a:ext cx="7512082" cy="73626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latin typeface="Arial" panose="020B0604020202020204" pitchFamily="34" charset="0"/>
                <a:cs typeface="Arial" panose="020B0604020202020204" pitchFamily="34" charset="0"/>
              </a:rPr>
              <a:t>Authors: </a:t>
            </a:r>
            <a:r>
              <a:rPr lang="en-US" sz="2000" dirty="0" err="1">
                <a:latin typeface="Arial" panose="020B0604020202020204" pitchFamily="34" charset="0"/>
                <a:cs typeface="Arial" panose="020B0604020202020204" pitchFamily="34" charset="0"/>
              </a:rPr>
              <a:t>Ziyi</a:t>
            </a:r>
            <a:r>
              <a:rPr lang="en-US" sz="2000" dirty="0">
                <a:latin typeface="Arial" panose="020B0604020202020204" pitchFamily="34" charset="0"/>
                <a:cs typeface="Arial" panose="020B0604020202020204" pitchFamily="34" charset="0"/>
              </a:rPr>
              <a:t> Wang</a:t>
            </a:r>
            <a:r>
              <a:rPr lang="en-US" sz="2000" baseline="30000" dirty="0">
                <a:latin typeface="Arial" panose="020B0604020202020204" pitchFamily="34" charset="0"/>
                <a:cs typeface="Arial" panose="020B0604020202020204" pitchFamily="34" charset="0"/>
              </a:rPr>
              <a:t>1</a:t>
            </a:r>
            <a:r>
              <a:rPr lang="en-US" sz="2000" dirty="0">
                <a:latin typeface="Arial" panose="020B0604020202020204" pitchFamily="34" charset="0"/>
                <a:cs typeface="Arial" panose="020B0604020202020204" pitchFamily="34" charset="0"/>
              </a:rPr>
              <a:t>, Yoshihito Ishihara</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Naoya</a:t>
            </a:r>
            <a:r>
              <a:rPr lang="en-US" sz="2000" dirty="0">
                <a:latin typeface="Arial" panose="020B0604020202020204" pitchFamily="34" charset="0"/>
                <a:cs typeface="Arial" panose="020B0604020202020204" pitchFamily="34" charset="0"/>
              </a:rPr>
              <a:t> Odagaki</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a:t>
            </a:r>
          </a:p>
          <a:p>
            <a:pPr marL="0" indent="0">
              <a:buNone/>
            </a:pP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Ei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Ei</a:t>
            </a:r>
            <a:r>
              <a:rPr lang="en-US" sz="2000" dirty="0">
                <a:latin typeface="Arial" panose="020B0604020202020204" pitchFamily="34" charset="0"/>
                <a:cs typeface="Arial" panose="020B0604020202020204" pitchFamily="34" charset="0"/>
              </a:rPr>
              <a:t> Hsu Hlaing</a:t>
            </a:r>
            <a:r>
              <a:rPr lang="en-US" sz="2000" baseline="30000" dirty="0">
                <a:latin typeface="Arial" panose="020B0604020202020204" pitchFamily="34" charset="0"/>
                <a:cs typeface="Arial" panose="020B0604020202020204" pitchFamily="34" charset="0"/>
              </a:rPr>
              <a:t>1</a:t>
            </a:r>
            <a:r>
              <a:rPr lang="en-US" sz="2000" dirty="0">
                <a:latin typeface="Arial" panose="020B0604020202020204" pitchFamily="34" charset="0"/>
                <a:cs typeface="Arial" panose="020B0604020202020204" pitchFamily="34" charset="0"/>
              </a:rPr>
              <a:t>, Hiroshi Kamioka</a:t>
            </a:r>
            <a:r>
              <a:rPr lang="en-US" sz="2000" baseline="30000" dirty="0">
                <a:latin typeface="Arial" panose="020B0604020202020204" pitchFamily="34" charset="0"/>
                <a:cs typeface="Arial" panose="020B0604020202020204" pitchFamily="34" charset="0"/>
              </a:rPr>
              <a:t>1</a:t>
            </a:r>
          </a:p>
        </p:txBody>
      </p:sp>
      <p:sp>
        <p:nvSpPr>
          <p:cNvPr id="20" name="Subtitle 2">
            <a:extLst>
              <a:ext uri="{FF2B5EF4-FFF2-40B4-BE49-F238E27FC236}">
                <a16:creationId xmlns:a16="http://schemas.microsoft.com/office/drawing/2014/main" id="{CEFF1A86-63F0-4CF9-8627-EA7134F76FC6}"/>
              </a:ext>
            </a:extLst>
          </p:cNvPr>
          <p:cNvSpPr txBox="1">
            <a:spLocks/>
          </p:cNvSpPr>
          <p:nvPr/>
        </p:nvSpPr>
        <p:spPr>
          <a:xfrm>
            <a:off x="0" y="3140500"/>
            <a:ext cx="3661336" cy="494931"/>
          </a:xfrm>
          <a:prstGeom prst="rect">
            <a:avLst/>
          </a:prstGeom>
        </p:spPr>
        <p:txBody>
          <a:bodyPr>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dirty="0">
                <a:latin typeface="Arial" panose="020B0604020202020204" pitchFamily="34" charset="0"/>
                <a:cs typeface="Arial" panose="020B0604020202020204" pitchFamily="34" charset="0"/>
              </a:rPr>
              <a:t>Presenter: Ziyi Wang</a:t>
            </a:r>
          </a:p>
        </p:txBody>
      </p:sp>
      <p:pic>
        <p:nvPicPr>
          <p:cNvPr id="19" name="Picture 18">
            <a:extLst>
              <a:ext uri="{FF2B5EF4-FFF2-40B4-BE49-F238E27FC236}">
                <a16:creationId xmlns:a16="http://schemas.microsoft.com/office/drawing/2014/main" id="{F701A7CB-B816-4707-9FEC-351DB174F2DC}"/>
              </a:ext>
            </a:extLst>
          </p:cNvPr>
          <p:cNvPicPr>
            <a:picLocks noChangeAspect="1"/>
          </p:cNvPicPr>
          <p:nvPr/>
        </p:nvPicPr>
        <p:blipFill rotWithShape="1">
          <a:blip r:embed="rId3">
            <a:alphaModFix amt="20000"/>
            <a:extLst>
              <a:ext uri="{28A0092B-C50C-407E-A947-70E740481C1C}">
                <a14:useLocalDpi xmlns:a14="http://schemas.microsoft.com/office/drawing/2010/main" val="0"/>
              </a:ext>
            </a:extLst>
          </a:blip>
          <a:srcRect t="3915" r="64671" b="14070"/>
          <a:stretch/>
        </p:blipFill>
        <p:spPr>
          <a:xfrm>
            <a:off x="9321570" y="1"/>
            <a:ext cx="2930233" cy="6858000"/>
          </a:xfrm>
          <a:prstGeom prst="rect">
            <a:avLst/>
          </a:prstGeom>
        </p:spPr>
      </p:pic>
      <p:pic>
        <p:nvPicPr>
          <p:cNvPr id="3" name="Picture 2" descr="A close up of a logo&#10;&#10;Description generated with very high confidence">
            <a:extLst>
              <a:ext uri="{FF2B5EF4-FFF2-40B4-BE49-F238E27FC236}">
                <a16:creationId xmlns:a16="http://schemas.microsoft.com/office/drawing/2014/main" id="{D87745C8-4DF9-4CE9-8F19-8B6A43A17AEF}"/>
              </a:ext>
            </a:extLst>
          </p:cNvPr>
          <p:cNvPicPr>
            <a:picLocks noChangeAspect="1"/>
          </p:cNvPicPr>
          <p:nvPr/>
        </p:nvPicPr>
        <p:blipFill rotWithShape="1">
          <a:blip r:embed="rId4">
            <a:extLst>
              <a:ext uri="{28A0092B-C50C-407E-A947-70E740481C1C}">
                <a14:useLocalDpi xmlns:a14="http://schemas.microsoft.com/office/drawing/2010/main" val="0"/>
              </a:ext>
            </a:extLst>
          </a:blip>
          <a:srcRect l="13547" t="9072" r="14106" b="12717"/>
          <a:stretch/>
        </p:blipFill>
        <p:spPr>
          <a:xfrm>
            <a:off x="7090348" y="3154408"/>
            <a:ext cx="3065923" cy="3703591"/>
          </a:xfrm>
          <a:prstGeom prst="rect">
            <a:avLst/>
          </a:prstGeom>
        </p:spPr>
      </p:pic>
      <p:pic>
        <p:nvPicPr>
          <p:cNvPr id="5" name="Picture 4">
            <a:extLst>
              <a:ext uri="{FF2B5EF4-FFF2-40B4-BE49-F238E27FC236}">
                <a16:creationId xmlns:a16="http://schemas.microsoft.com/office/drawing/2014/main" id="{70FC6AE0-0A39-4AC6-AD6E-5A8F80536F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19409" y="-104175"/>
            <a:ext cx="1806495" cy="1765662"/>
          </a:xfrm>
          <a:prstGeom prst="rect">
            <a:avLst/>
          </a:prstGeom>
        </p:spPr>
      </p:pic>
      <p:sp>
        <p:nvSpPr>
          <p:cNvPr id="7" name="Rectangle 6">
            <a:extLst>
              <a:ext uri="{FF2B5EF4-FFF2-40B4-BE49-F238E27FC236}">
                <a16:creationId xmlns:a16="http://schemas.microsoft.com/office/drawing/2014/main" id="{9549712B-02A2-4E03-BDE0-55FB7D95F5CF}"/>
              </a:ext>
            </a:extLst>
          </p:cNvPr>
          <p:cNvSpPr/>
          <p:nvPr/>
        </p:nvSpPr>
        <p:spPr>
          <a:xfrm>
            <a:off x="11794603" y="3049929"/>
            <a:ext cx="457200" cy="9807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C37BE15F-4024-404D-B7A8-9FD2A7FC4214}"/>
              </a:ext>
            </a:extLst>
          </p:cNvPr>
          <p:cNvSpPr/>
          <p:nvPr/>
        </p:nvSpPr>
        <p:spPr>
          <a:xfrm>
            <a:off x="-8609" y="4651393"/>
            <a:ext cx="7819507" cy="1323439"/>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Affiliation: </a:t>
            </a:r>
          </a:p>
          <a:p>
            <a:r>
              <a:rPr lang="en-US" sz="2000" dirty="0">
                <a:latin typeface="Arial" panose="020B0604020202020204" pitchFamily="34" charset="0"/>
                <a:cs typeface="Arial" panose="020B0604020202020204" pitchFamily="34" charset="0"/>
              </a:rPr>
              <a:t>1. Department of Orthodontics, Okayama University Graduate School of Medicine, Dentistry, and Pharmaceutical Sciences </a:t>
            </a:r>
          </a:p>
          <a:p>
            <a:r>
              <a:rPr lang="en-US" sz="2000" dirty="0">
                <a:latin typeface="Arial" panose="020B0604020202020204" pitchFamily="34" charset="0"/>
                <a:cs typeface="Arial" panose="020B0604020202020204" pitchFamily="34" charset="0"/>
              </a:rPr>
              <a:t>2. Orthodontic Clinic, Okayama University Hospital</a:t>
            </a:r>
          </a:p>
        </p:txBody>
      </p:sp>
    </p:spTree>
    <p:extLst>
      <p:ext uri="{BB962C8B-B14F-4D97-AF65-F5344CB8AC3E}">
        <p14:creationId xmlns:p14="http://schemas.microsoft.com/office/powerpoint/2010/main" val="3870894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39B3B9F-59A7-4073-884A-6CD2A2498E35}"/>
              </a:ext>
            </a:extLst>
          </p:cNvPr>
          <p:cNvSpPr/>
          <p:nvPr/>
        </p:nvSpPr>
        <p:spPr>
          <a:xfrm>
            <a:off x="0" y="0"/>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a:extLst>
              <a:ext uri="{FF2B5EF4-FFF2-40B4-BE49-F238E27FC236}">
                <a16:creationId xmlns:a16="http://schemas.microsoft.com/office/drawing/2014/main" id="{81B371B2-213E-964B-8441-7755C39395E3}"/>
              </a:ext>
            </a:extLst>
          </p:cNvPr>
          <p:cNvSpPr txBox="1"/>
          <p:nvPr/>
        </p:nvSpPr>
        <p:spPr>
          <a:xfrm>
            <a:off x="4958790" y="0"/>
            <a:ext cx="3309257" cy="707886"/>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Gene Expression Omnibus (</a:t>
            </a:r>
            <a:r>
              <a:rPr lang="en-US" sz="2000" b="1" dirty="0">
                <a:latin typeface="Arial" panose="020B0604020202020204" pitchFamily="34" charset="0"/>
                <a:cs typeface="Arial" panose="020B0604020202020204" pitchFamily="34" charset="0"/>
              </a:rPr>
              <a:t>GEO</a:t>
            </a:r>
            <a:r>
              <a:rPr lang="en-US" sz="2000" dirty="0">
                <a:latin typeface="Arial" panose="020B0604020202020204" pitchFamily="34" charset="0"/>
                <a:cs typeface="Arial" panose="020B0604020202020204" pitchFamily="34" charset="0"/>
              </a:rPr>
              <a:t>) </a:t>
            </a:r>
          </a:p>
        </p:txBody>
      </p:sp>
      <p:sp>
        <p:nvSpPr>
          <p:cNvPr id="4" name="TextBox 3">
            <a:extLst>
              <a:ext uri="{FF2B5EF4-FFF2-40B4-BE49-F238E27FC236}">
                <a16:creationId xmlns:a16="http://schemas.microsoft.com/office/drawing/2014/main" id="{4AE666A7-E28B-EA4F-92DA-5C658332C20F}"/>
              </a:ext>
            </a:extLst>
          </p:cNvPr>
          <p:cNvSpPr txBox="1"/>
          <p:nvPr/>
        </p:nvSpPr>
        <p:spPr>
          <a:xfrm>
            <a:off x="9597176" y="-46167"/>
            <a:ext cx="2793836" cy="400110"/>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MLO-Y4 osteocytes</a:t>
            </a:r>
          </a:p>
        </p:txBody>
      </p:sp>
      <p:pic>
        <p:nvPicPr>
          <p:cNvPr id="3" name="Picture 2" descr="A screenshot of a video game&#10;&#10;Description generated with high confidence">
            <a:extLst>
              <a:ext uri="{FF2B5EF4-FFF2-40B4-BE49-F238E27FC236}">
                <a16:creationId xmlns:a16="http://schemas.microsoft.com/office/drawing/2014/main" id="{E4B98B45-8F15-436E-AABD-E3D2CBB81E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8790" y="0"/>
            <a:ext cx="6983761" cy="6858000"/>
          </a:xfrm>
          <a:prstGeom prst="rect">
            <a:avLst/>
          </a:prstGeom>
        </p:spPr>
      </p:pic>
      <p:sp>
        <p:nvSpPr>
          <p:cNvPr id="2" name="Rectangle 1">
            <a:extLst>
              <a:ext uri="{FF2B5EF4-FFF2-40B4-BE49-F238E27FC236}">
                <a16:creationId xmlns:a16="http://schemas.microsoft.com/office/drawing/2014/main" id="{F14B6B40-E33C-4AE6-B10F-E0D493FCB4A4}"/>
              </a:ext>
            </a:extLst>
          </p:cNvPr>
          <p:cNvSpPr/>
          <p:nvPr/>
        </p:nvSpPr>
        <p:spPr>
          <a:xfrm>
            <a:off x="4754879" y="0"/>
            <a:ext cx="7437121" cy="685800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screenshot of a video game&#10;&#10;Description generated with high confidence">
            <a:extLst>
              <a:ext uri="{FF2B5EF4-FFF2-40B4-BE49-F238E27FC236}">
                <a16:creationId xmlns:a16="http://schemas.microsoft.com/office/drawing/2014/main" id="{5EED647C-A05F-4AB7-90DC-5A47BDCF60A1}"/>
              </a:ext>
            </a:extLst>
          </p:cNvPr>
          <p:cNvPicPr>
            <a:picLocks noChangeAspect="1"/>
          </p:cNvPicPr>
          <p:nvPr/>
        </p:nvPicPr>
        <p:blipFill rotWithShape="1">
          <a:blip r:embed="rId3">
            <a:extLst>
              <a:ext uri="{28A0092B-C50C-407E-A947-70E740481C1C}">
                <a14:useLocalDpi xmlns:a14="http://schemas.microsoft.com/office/drawing/2010/main" val="0"/>
              </a:ext>
            </a:extLst>
          </a:blip>
          <a:srcRect l="47002" t="79658" r="47123" b="4786"/>
          <a:stretch/>
        </p:blipFill>
        <p:spPr>
          <a:xfrm>
            <a:off x="7430085" y="1374342"/>
            <a:ext cx="2086709" cy="5425439"/>
          </a:xfrm>
          <a:prstGeom prst="rect">
            <a:avLst/>
          </a:prstGeom>
        </p:spPr>
      </p:pic>
      <p:sp>
        <p:nvSpPr>
          <p:cNvPr id="9" name="TextBox 8">
            <a:extLst>
              <a:ext uri="{FF2B5EF4-FFF2-40B4-BE49-F238E27FC236}">
                <a16:creationId xmlns:a16="http://schemas.microsoft.com/office/drawing/2014/main" id="{A7BDADA4-934E-4E32-AAF3-F5E5BE45CA57}"/>
              </a:ext>
            </a:extLst>
          </p:cNvPr>
          <p:cNvSpPr txBox="1"/>
          <p:nvPr/>
        </p:nvSpPr>
        <p:spPr>
          <a:xfrm>
            <a:off x="6370319" y="449580"/>
            <a:ext cx="4206240" cy="1015663"/>
          </a:xfrm>
          <a:prstGeom prst="rect">
            <a:avLst/>
          </a:prstGeom>
          <a:noFill/>
        </p:spPr>
        <p:txBody>
          <a:bodyPr wrap="square" rtlCol="0">
            <a:spAutoFit/>
          </a:bodyPr>
          <a:lstStyle/>
          <a:p>
            <a:pPr algn="ctr"/>
            <a:r>
              <a:rPr lang="en-US" sz="6000" b="1" dirty="0">
                <a:latin typeface="Arial" panose="020B0604020202020204" pitchFamily="34" charset="0"/>
                <a:cs typeface="Arial" panose="020B0604020202020204" pitchFamily="34" charset="0"/>
              </a:rPr>
              <a:t>Key Genes</a:t>
            </a:r>
          </a:p>
        </p:txBody>
      </p:sp>
      <p:sp>
        <p:nvSpPr>
          <p:cNvPr id="12" name="Rectangle 11">
            <a:extLst>
              <a:ext uri="{FF2B5EF4-FFF2-40B4-BE49-F238E27FC236}">
                <a16:creationId xmlns:a16="http://schemas.microsoft.com/office/drawing/2014/main" id="{E5B73BE9-12BE-461E-BF40-A88742F1FEBD}"/>
              </a:ext>
            </a:extLst>
          </p:cNvPr>
          <p:cNvSpPr/>
          <p:nvPr/>
        </p:nvSpPr>
        <p:spPr>
          <a:xfrm>
            <a:off x="-1" y="-1"/>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dirty="0">
                <a:solidFill>
                  <a:schemeClr val="bg1"/>
                </a:solidFill>
                <a:latin typeface="Arial" panose="020B0604020202020204" pitchFamily="34" charset="0"/>
                <a:cs typeface="Arial" panose="020B0604020202020204" pitchFamily="34" charset="0"/>
              </a:rPr>
              <a:t>Two datasets were downloaded from the GEO database. </a:t>
            </a:r>
          </a:p>
          <a:p>
            <a:endParaRPr lang="en-US" sz="3600" dirty="0">
              <a:solidFill>
                <a:schemeClr val="bg1"/>
              </a:solidFill>
              <a:latin typeface="Arial" panose="020B0604020202020204" pitchFamily="34" charset="0"/>
              <a:cs typeface="Arial" panose="020B0604020202020204" pitchFamily="34" charset="0"/>
            </a:endParaRPr>
          </a:p>
          <a:p>
            <a:pPr algn="ctr"/>
            <a:r>
              <a:rPr lang="en-US" sz="3600" b="1" dirty="0">
                <a:solidFill>
                  <a:srgbClr val="B3D5EB"/>
                </a:solidFill>
                <a:latin typeface="Arial" panose="020B0604020202020204" pitchFamily="34" charset="0"/>
                <a:cs typeface="Arial" panose="020B0604020202020204" pitchFamily="34" charset="0"/>
              </a:rPr>
              <a:t>high</a:t>
            </a:r>
            <a:r>
              <a:rPr lang="en-US" sz="3600" dirty="0">
                <a:solidFill>
                  <a:schemeClr val="bg1"/>
                </a:solidFill>
                <a:latin typeface="Arial" panose="020B0604020202020204" pitchFamily="34" charset="0"/>
                <a:cs typeface="Arial" panose="020B0604020202020204" pitchFamily="34" charset="0"/>
              </a:rPr>
              <a:t> </a:t>
            </a:r>
            <a:r>
              <a:rPr lang="en-US" sz="3600" b="1" dirty="0">
                <a:solidFill>
                  <a:srgbClr val="B3D5EB"/>
                </a:solidFill>
                <a:latin typeface="Arial" panose="020B0604020202020204" pitchFamily="34" charset="0"/>
                <a:cs typeface="Arial" panose="020B0604020202020204" pitchFamily="34" charset="0"/>
              </a:rPr>
              <a:t>gravity</a:t>
            </a:r>
            <a:r>
              <a:rPr lang="en-US" sz="3600" dirty="0">
                <a:solidFill>
                  <a:schemeClr val="bg1"/>
                </a:solidFill>
                <a:latin typeface="Arial" panose="020B0604020202020204" pitchFamily="34" charset="0"/>
                <a:cs typeface="Arial" panose="020B0604020202020204" pitchFamily="34" charset="0"/>
              </a:rPr>
              <a:t> </a:t>
            </a:r>
          </a:p>
          <a:p>
            <a:pPr algn="ctr"/>
            <a:r>
              <a:rPr lang="en-US" sz="3600" dirty="0">
                <a:solidFill>
                  <a:schemeClr val="bg1"/>
                </a:solidFill>
                <a:latin typeface="Arial" panose="020B0604020202020204" pitchFamily="34" charset="0"/>
                <a:cs typeface="Arial" panose="020B0604020202020204" pitchFamily="34" charset="0"/>
              </a:rPr>
              <a:t>vs </a:t>
            </a:r>
          </a:p>
          <a:p>
            <a:pPr algn="ctr"/>
            <a:r>
              <a:rPr lang="en-US" sz="3600" b="1" dirty="0">
                <a:solidFill>
                  <a:srgbClr val="B3D5EB"/>
                </a:solidFill>
                <a:latin typeface="Arial" panose="020B0604020202020204" pitchFamily="34" charset="0"/>
                <a:cs typeface="Arial" panose="020B0604020202020204" pitchFamily="34" charset="0"/>
              </a:rPr>
              <a:t>shear stress</a:t>
            </a:r>
            <a:endParaRPr lang="en-US" sz="3600" dirty="0">
              <a:solidFill>
                <a:schemeClr val="bg1"/>
              </a:solidFill>
              <a:latin typeface="Arial" panose="020B0604020202020204" pitchFamily="34" charset="0"/>
              <a:cs typeface="Arial" panose="020B0604020202020204" pitchFamily="34" charset="0"/>
            </a:endParaRPr>
          </a:p>
          <a:p>
            <a:endParaRPr lang="en-US" sz="3600" dirty="0">
              <a:solidFill>
                <a:schemeClr val="bg1"/>
              </a:solidFill>
              <a:latin typeface="Arial" panose="020B0604020202020204" pitchFamily="34" charset="0"/>
              <a:cs typeface="Arial" panose="020B0604020202020204" pitchFamily="34" charset="0"/>
            </a:endParaRPr>
          </a:p>
          <a:p>
            <a:pPr algn="ctr"/>
            <a:r>
              <a:rPr lang="en-US" sz="3600" b="1" dirty="0">
                <a:solidFill>
                  <a:srgbClr val="B3D5EB"/>
                </a:solidFill>
                <a:latin typeface="Arial" panose="020B0604020202020204" pitchFamily="34" charset="0"/>
                <a:cs typeface="Arial" panose="020B0604020202020204" pitchFamily="34" charset="0"/>
              </a:rPr>
              <a:t>8</a:t>
            </a:r>
            <a:r>
              <a:rPr lang="en-US" sz="3600" dirty="0">
                <a:solidFill>
                  <a:schemeClr val="bg1"/>
                </a:solidFill>
                <a:latin typeface="Arial" panose="020B0604020202020204" pitchFamily="34" charset="0"/>
                <a:cs typeface="Arial" panose="020B0604020202020204" pitchFamily="34" charset="0"/>
              </a:rPr>
              <a:t> common differential expressed genes (DEGs) were identified. </a:t>
            </a:r>
          </a:p>
        </p:txBody>
      </p:sp>
    </p:spTree>
    <p:extLst>
      <p:ext uri="{BB962C8B-B14F-4D97-AF65-F5344CB8AC3E}">
        <p14:creationId xmlns:p14="http://schemas.microsoft.com/office/powerpoint/2010/main" val="37868094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8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1D6B353-B310-4375-BE18-A046B3DD48AA}"/>
              </a:ext>
            </a:extLst>
          </p:cNvPr>
          <p:cNvSpPr/>
          <p:nvPr/>
        </p:nvSpPr>
        <p:spPr>
          <a:xfrm>
            <a:off x="-1" y="-1"/>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TextBox 6">
            <a:extLst>
              <a:ext uri="{FF2B5EF4-FFF2-40B4-BE49-F238E27FC236}">
                <a16:creationId xmlns:a16="http://schemas.microsoft.com/office/drawing/2014/main" id="{3FEE2121-8710-4F9F-992E-01C911C116F4}"/>
              </a:ext>
            </a:extLst>
          </p:cNvPr>
          <p:cNvSpPr txBox="1"/>
          <p:nvPr/>
        </p:nvSpPr>
        <p:spPr>
          <a:xfrm>
            <a:off x="1" y="2657474"/>
            <a:ext cx="4754878" cy="1543051"/>
          </a:xfrm>
          <a:prstGeom prst="rect">
            <a:avLst/>
          </a:prstGeom>
        </p:spPr>
        <p:txBody>
          <a:bodyPr vert="horz" lIns="0" tIns="0" rIns="0" bIns="0" rtlCol="0">
            <a:normAutofit/>
          </a:bodyPr>
          <a:lstStyle/>
          <a:p>
            <a:pPr algn="ctr">
              <a:lnSpc>
                <a:spcPct val="150000"/>
              </a:lnSpc>
            </a:pPr>
            <a:r>
              <a:rPr lang="en-US" sz="3200" b="1" dirty="0">
                <a:solidFill>
                  <a:schemeClr val="bg1"/>
                </a:solidFill>
                <a:latin typeface="Arial" panose="020B0604020202020204" pitchFamily="34" charset="0"/>
                <a:cs typeface="Arial" panose="020B0604020202020204" pitchFamily="34" charset="0"/>
              </a:rPr>
              <a:t>Hypoxic response maybe the key pathway</a:t>
            </a:r>
          </a:p>
        </p:txBody>
      </p:sp>
      <p:pic>
        <p:nvPicPr>
          <p:cNvPr id="3" name="Picture 2" descr="A picture containing object&#10;&#10;Description generated with high confidence">
            <a:extLst>
              <a:ext uri="{FF2B5EF4-FFF2-40B4-BE49-F238E27FC236}">
                <a16:creationId xmlns:a16="http://schemas.microsoft.com/office/drawing/2014/main" id="{29356673-5A1B-4BA6-B6F4-4BBD41F4D1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640913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56BE565-99D8-430C-AA88-415D0667C5CF}"/>
              </a:ext>
            </a:extLst>
          </p:cNvPr>
          <p:cNvSpPr/>
          <p:nvPr/>
        </p:nvSpPr>
        <p:spPr>
          <a:xfrm>
            <a:off x="-2" y="6027001"/>
            <a:ext cx="12192001" cy="830997"/>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3074" name="Picture 2" descr="Fig5">
            <a:extLst>
              <a:ext uri="{FF2B5EF4-FFF2-40B4-BE49-F238E27FC236}">
                <a16:creationId xmlns:a16="http://schemas.microsoft.com/office/drawing/2014/main" id="{54863CE4-7AD1-45F3-A478-BE0C94431E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845" r="6821" b="50382"/>
          <a:stretch/>
        </p:blipFill>
        <p:spPr bwMode="auto">
          <a:xfrm>
            <a:off x="53340" y="-1"/>
            <a:ext cx="12138660" cy="6889458"/>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37" name="TextBox 36">
            <a:extLst>
              <a:ext uri="{FF2B5EF4-FFF2-40B4-BE49-F238E27FC236}">
                <a16:creationId xmlns:a16="http://schemas.microsoft.com/office/drawing/2014/main" id="{2CBE1F20-56B0-455C-8C83-238DE1BD4447}"/>
              </a:ext>
            </a:extLst>
          </p:cNvPr>
          <p:cNvSpPr txBox="1"/>
          <p:nvPr/>
        </p:nvSpPr>
        <p:spPr>
          <a:xfrm>
            <a:off x="0" y="6027003"/>
            <a:ext cx="12192000" cy="830997"/>
          </a:xfrm>
          <a:prstGeom prst="rect">
            <a:avLst/>
          </a:prstGeom>
          <a:solidFill>
            <a:srgbClr val="000000">
              <a:alpha val="60000"/>
            </a:srgbClr>
          </a:solidFill>
        </p:spPr>
        <p:txBody>
          <a:bodyPr wrap="square" rtlCol="0">
            <a:spAutoFit/>
          </a:bodyPr>
          <a:lstStyle/>
          <a:p>
            <a:pPr algn="r"/>
            <a:r>
              <a:rPr lang="en-US" sz="2400" dirty="0">
                <a:solidFill>
                  <a:schemeClr val="bg1"/>
                </a:solidFill>
                <a:latin typeface="Arial" panose="020B0604020202020204" pitchFamily="34" charset="0"/>
                <a:cs typeface="Arial" panose="020B0604020202020204" pitchFamily="34" charset="0"/>
              </a:rPr>
              <a:t>A sub-network was constructed by the shortest path linking all of the Key DEGs to perform functional enrichment.</a:t>
            </a:r>
          </a:p>
        </p:txBody>
      </p:sp>
    </p:spTree>
    <p:extLst>
      <p:ext uri="{BB962C8B-B14F-4D97-AF65-F5344CB8AC3E}">
        <p14:creationId xmlns:p14="http://schemas.microsoft.com/office/powerpoint/2010/main" val="17197755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50470B5-F09A-471C-A139-F16DA018A0B4}"/>
              </a:ext>
            </a:extLst>
          </p:cNvPr>
          <p:cNvSpPr/>
          <p:nvPr/>
        </p:nvSpPr>
        <p:spPr>
          <a:xfrm>
            <a:off x="-2" y="5685883"/>
            <a:ext cx="12192001" cy="1172115"/>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3074" name="Picture 2" descr="Fig5">
            <a:extLst>
              <a:ext uri="{FF2B5EF4-FFF2-40B4-BE49-F238E27FC236}">
                <a16:creationId xmlns:a16="http://schemas.microsoft.com/office/drawing/2014/main" id="{54863CE4-7AD1-45F3-A478-BE0C94431E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9702"/>
          <a:stretch/>
        </p:blipFill>
        <p:spPr bwMode="auto">
          <a:xfrm>
            <a:off x="358693" y="0"/>
            <a:ext cx="11474615" cy="569960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2" name="TextBox 1">
            <a:extLst>
              <a:ext uri="{FF2B5EF4-FFF2-40B4-BE49-F238E27FC236}">
                <a16:creationId xmlns:a16="http://schemas.microsoft.com/office/drawing/2014/main" id="{3747C0DF-EC06-471F-AF92-D3EDCB4DF5E3}"/>
              </a:ext>
            </a:extLst>
          </p:cNvPr>
          <p:cNvSpPr txBox="1"/>
          <p:nvPr/>
        </p:nvSpPr>
        <p:spPr>
          <a:xfrm>
            <a:off x="0" y="5685884"/>
            <a:ext cx="12192000" cy="1172116"/>
          </a:xfrm>
          <a:prstGeom prst="rect">
            <a:avLst/>
          </a:prstGeom>
          <a:solidFill>
            <a:schemeClr val="tx1">
              <a:alpha val="60000"/>
            </a:schemeClr>
          </a:solidFill>
        </p:spPr>
        <p:txBody>
          <a:bodyPr wrap="square" rtlCol="0">
            <a:spAutoFit/>
          </a:bodyPr>
          <a:lstStyle/>
          <a:p>
            <a:r>
              <a:rPr lang="en-US" sz="2000" b="1" i="1" dirty="0">
                <a:solidFill>
                  <a:schemeClr val="bg1"/>
                </a:solidFill>
              </a:rPr>
              <a:t>      </a:t>
            </a:r>
            <a:r>
              <a:rPr lang="en-US" sz="2000" b="1" i="1" u="sng" dirty="0">
                <a:solidFill>
                  <a:schemeClr val="bg1"/>
                </a:solidFill>
              </a:rPr>
              <a:t>Eno2</a:t>
            </a:r>
            <a:r>
              <a:rPr lang="en-US" sz="2000" b="1" i="1" dirty="0">
                <a:solidFill>
                  <a:schemeClr val="bg1"/>
                </a:solidFill>
              </a:rPr>
              <a:t> </a:t>
            </a:r>
            <a:r>
              <a:rPr lang="en-US" dirty="0">
                <a:solidFill>
                  <a:schemeClr val="bg1"/>
                </a:solidFill>
              </a:rPr>
              <a:t>was significantly increased in both human </a:t>
            </a:r>
            <a:r>
              <a:rPr lang="en-US" dirty="0">
                <a:solidFill>
                  <a:schemeClr val="bg1"/>
                </a:solidFill>
                <a:highlight>
                  <a:srgbClr val="808080"/>
                </a:highlight>
              </a:rPr>
              <a:t>PDL cells </a:t>
            </a:r>
            <a:r>
              <a:rPr lang="en-US" dirty="0">
                <a:solidFill>
                  <a:schemeClr val="bg1"/>
                </a:solidFill>
              </a:rPr>
              <a:t>with compressive stress </a:t>
            </a:r>
          </a:p>
          <a:p>
            <a:pPr>
              <a:spcAft>
                <a:spcPts val="500"/>
              </a:spcAft>
            </a:pPr>
            <a:r>
              <a:rPr lang="en-US" sz="1400" b="1" dirty="0">
                <a:solidFill>
                  <a:schemeClr val="bg1"/>
                </a:solidFill>
              </a:rPr>
              <a:t>            	                                                            </a:t>
            </a:r>
            <a:r>
              <a:rPr lang="en-US" sz="1400" b="1" u="sng" dirty="0">
                <a:solidFill>
                  <a:schemeClr val="bg1"/>
                </a:solidFill>
              </a:rPr>
              <a:t>De Araujo</a:t>
            </a:r>
            <a:r>
              <a:rPr lang="en-US" sz="1400" u="sng" dirty="0">
                <a:solidFill>
                  <a:schemeClr val="bg1"/>
                </a:solidFill>
              </a:rPr>
              <a:t>, </a:t>
            </a:r>
            <a:r>
              <a:rPr lang="en-US" sz="1400" b="1" u="sng" dirty="0">
                <a:solidFill>
                  <a:schemeClr val="bg1"/>
                </a:solidFill>
              </a:rPr>
              <a:t>R. M. S.</a:t>
            </a:r>
            <a:r>
              <a:rPr lang="en-US" sz="1400" u="sng" dirty="0">
                <a:solidFill>
                  <a:schemeClr val="bg1"/>
                </a:solidFill>
              </a:rPr>
              <a:t>, </a:t>
            </a:r>
            <a:r>
              <a:rPr lang="en-US" sz="1400" b="1" u="sng" dirty="0">
                <a:solidFill>
                  <a:schemeClr val="bg1"/>
                </a:solidFill>
              </a:rPr>
              <a:t>Yasuo Oba</a:t>
            </a:r>
            <a:r>
              <a:rPr lang="en-US" sz="1400" u="sng" dirty="0">
                <a:solidFill>
                  <a:schemeClr val="bg1"/>
                </a:solidFill>
              </a:rPr>
              <a:t>, and </a:t>
            </a:r>
            <a:r>
              <a:rPr lang="en-US" sz="1400" b="1" u="sng" dirty="0" err="1">
                <a:solidFill>
                  <a:schemeClr val="bg1"/>
                </a:solidFill>
              </a:rPr>
              <a:t>Keiji</a:t>
            </a:r>
            <a:r>
              <a:rPr lang="en-US" sz="1400" b="1" u="sng" dirty="0">
                <a:solidFill>
                  <a:schemeClr val="bg1"/>
                </a:solidFill>
              </a:rPr>
              <a:t> Moriyama</a:t>
            </a:r>
            <a:r>
              <a:rPr lang="en-US" sz="1400" u="sng" dirty="0">
                <a:solidFill>
                  <a:schemeClr val="bg1"/>
                </a:solidFill>
              </a:rPr>
              <a:t>. (2007)</a:t>
            </a:r>
            <a:endParaRPr lang="en-US" dirty="0">
              <a:solidFill>
                <a:schemeClr val="bg1"/>
              </a:solidFill>
            </a:endParaRPr>
          </a:p>
          <a:p>
            <a:r>
              <a:rPr lang="en-US" dirty="0">
                <a:solidFill>
                  <a:schemeClr val="bg1"/>
                </a:solidFill>
              </a:rPr>
              <a:t>          	and murine </a:t>
            </a:r>
            <a:r>
              <a:rPr lang="en-US" dirty="0">
                <a:solidFill>
                  <a:schemeClr val="bg1"/>
                </a:solidFill>
                <a:highlight>
                  <a:srgbClr val="808080"/>
                </a:highlight>
              </a:rPr>
              <a:t>osteoblasts</a:t>
            </a:r>
            <a:r>
              <a:rPr lang="en-US" dirty="0">
                <a:solidFill>
                  <a:schemeClr val="bg1"/>
                </a:solidFill>
              </a:rPr>
              <a:t> with thapsigargin treatment (ER stress). Also has been identified in </a:t>
            </a:r>
            <a:r>
              <a:rPr lang="en-US" dirty="0">
                <a:solidFill>
                  <a:schemeClr val="bg1"/>
                </a:solidFill>
                <a:highlight>
                  <a:srgbClr val="808080"/>
                </a:highlight>
              </a:rPr>
              <a:t>exosome</a:t>
            </a:r>
            <a:r>
              <a:rPr lang="en-US" dirty="0">
                <a:solidFill>
                  <a:schemeClr val="bg1"/>
                </a:solidFill>
              </a:rPr>
              <a:t>.</a:t>
            </a:r>
          </a:p>
          <a:p>
            <a:pPr>
              <a:spcAft>
                <a:spcPts val="500"/>
              </a:spcAft>
            </a:pPr>
            <a:r>
              <a:rPr lang="en-US" sz="1400" dirty="0">
                <a:solidFill>
                  <a:schemeClr val="bg1"/>
                </a:solidFill>
              </a:rPr>
              <a:t>                       	 	                          </a:t>
            </a:r>
            <a:r>
              <a:rPr lang="en-US" sz="1400" b="1" u="sng" dirty="0" err="1">
                <a:solidFill>
                  <a:schemeClr val="bg1"/>
                </a:solidFill>
              </a:rPr>
              <a:t>Hamamura</a:t>
            </a:r>
            <a:r>
              <a:rPr lang="en-US" sz="1400" b="1" u="sng" dirty="0">
                <a:solidFill>
                  <a:schemeClr val="bg1"/>
                </a:solidFill>
              </a:rPr>
              <a:t> Kazunori</a:t>
            </a:r>
            <a:r>
              <a:rPr lang="en-US" sz="1400" u="sng" dirty="0">
                <a:solidFill>
                  <a:schemeClr val="bg1"/>
                </a:solidFill>
              </a:rPr>
              <a:t>, </a:t>
            </a:r>
            <a:r>
              <a:rPr lang="en-US" sz="1400" b="1" u="sng" dirty="0" err="1">
                <a:solidFill>
                  <a:schemeClr val="bg1"/>
                </a:solidFill>
              </a:rPr>
              <a:t>Yunlong</a:t>
            </a:r>
            <a:r>
              <a:rPr lang="en-US" sz="1400" b="1" u="sng" dirty="0">
                <a:solidFill>
                  <a:schemeClr val="bg1"/>
                </a:solidFill>
              </a:rPr>
              <a:t> Liu</a:t>
            </a:r>
            <a:r>
              <a:rPr lang="en-US" sz="1400" u="sng" dirty="0">
                <a:solidFill>
                  <a:schemeClr val="bg1"/>
                </a:solidFill>
              </a:rPr>
              <a:t>, and </a:t>
            </a:r>
            <a:r>
              <a:rPr lang="en-US" sz="1400" b="1" u="sng" dirty="0">
                <a:solidFill>
                  <a:schemeClr val="bg1"/>
                </a:solidFill>
              </a:rPr>
              <a:t>Hiroki Yokota</a:t>
            </a:r>
            <a:r>
              <a:rPr lang="en-US" sz="1400" u="sng" dirty="0">
                <a:solidFill>
                  <a:schemeClr val="bg1"/>
                </a:solidFill>
              </a:rPr>
              <a:t>. (2008)</a:t>
            </a:r>
            <a:r>
              <a:rPr lang="en-US" sz="1400" dirty="0">
                <a:solidFill>
                  <a:schemeClr val="bg1"/>
                </a:solidFill>
              </a:rPr>
              <a:t>                                         </a:t>
            </a:r>
            <a:r>
              <a:rPr lang="en-US" sz="1400" b="1" u="sng" dirty="0" err="1">
                <a:solidFill>
                  <a:schemeClr val="bg1"/>
                </a:solidFill>
              </a:rPr>
              <a:t>Valadi</a:t>
            </a:r>
            <a:r>
              <a:rPr lang="en-US" sz="1400" u="sng" dirty="0">
                <a:solidFill>
                  <a:schemeClr val="bg1"/>
                </a:solidFill>
              </a:rPr>
              <a:t>, </a:t>
            </a:r>
            <a:r>
              <a:rPr lang="en-US" sz="1400" b="1" u="sng" dirty="0" err="1">
                <a:solidFill>
                  <a:schemeClr val="bg1"/>
                </a:solidFill>
              </a:rPr>
              <a:t>Hadi</a:t>
            </a:r>
            <a:r>
              <a:rPr lang="en-US" sz="1400" u="sng" dirty="0">
                <a:solidFill>
                  <a:schemeClr val="bg1"/>
                </a:solidFill>
              </a:rPr>
              <a:t>, </a:t>
            </a:r>
            <a:r>
              <a:rPr lang="en-US" sz="1400" i="1" u="sng" dirty="0">
                <a:solidFill>
                  <a:schemeClr val="bg1"/>
                </a:solidFill>
              </a:rPr>
              <a:t>et al</a:t>
            </a:r>
            <a:r>
              <a:rPr lang="en-US" sz="1400" u="sng" dirty="0">
                <a:solidFill>
                  <a:schemeClr val="bg1"/>
                </a:solidFill>
              </a:rPr>
              <a:t>. (2007)</a:t>
            </a:r>
          </a:p>
        </p:txBody>
      </p:sp>
      <p:sp>
        <p:nvSpPr>
          <p:cNvPr id="4" name="TextBox 3">
            <a:extLst>
              <a:ext uri="{FF2B5EF4-FFF2-40B4-BE49-F238E27FC236}">
                <a16:creationId xmlns:a16="http://schemas.microsoft.com/office/drawing/2014/main" id="{A11855A0-259E-482C-8700-A947862D7F2E}"/>
              </a:ext>
            </a:extLst>
          </p:cNvPr>
          <p:cNvSpPr txBox="1"/>
          <p:nvPr/>
        </p:nvSpPr>
        <p:spPr>
          <a:xfrm>
            <a:off x="125788" y="2753508"/>
            <a:ext cx="2306479" cy="1323439"/>
          </a:xfrm>
          <a:prstGeom prst="rect">
            <a:avLst/>
          </a:prstGeom>
          <a:noFill/>
        </p:spPr>
        <p:txBody>
          <a:bodyPr wrap="square" rtlCol="0">
            <a:spAutoFit/>
          </a:bodyPr>
          <a:lstStyle/>
          <a:p>
            <a:r>
              <a:rPr lang="en-US" sz="8000" b="1" i="1" u="sng" dirty="0"/>
              <a:t>Eno2</a:t>
            </a:r>
            <a:endParaRPr lang="en-US" sz="8000" u="sng" dirty="0"/>
          </a:p>
        </p:txBody>
      </p:sp>
    </p:spTree>
    <p:extLst>
      <p:ext uri="{BB962C8B-B14F-4D97-AF65-F5344CB8AC3E}">
        <p14:creationId xmlns:p14="http://schemas.microsoft.com/office/powerpoint/2010/main" val="37412294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70000">
              <a:srgbClr val="0073BB"/>
            </a:gs>
            <a:gs pos="0">
              <a:srgbClr val="0073BB"/>
            </a:gs>
            <a:gs pos="100000">
              <a:srgbClr val="6898D0"/>
            </a:gs>
          </a:gsLst>
          <a:lin ang="5400000" scaled="1"/>
        </a:gradFill>
        <a:effectLst/>
      </p:bgPr>
    </p:bg>
    <p:spTree>
      <p:nvGrpSpPr>
        <p:cNvPr id="1" name=""/>
        <p:cNvGrpSpPr/>
        <p:nvPr/>
      </p:nvGrpSpPr>
      <p:grpSpPr>
        <a:xfrm>
          <a:off x="0" y="0"/>
          <a:ext cx="0" cy="0"/>
          <a:chOff x="0" y="0"/>
          <a:chExt cx="0" cy="0"/>
        </a:xfrm>
      </p:grpSpPr>
      <p:pic>
        <p:nvPicPr>
          <p:cNvPr id="3" name="Picture 2" descr="A close up of a sign&#10;&#10;Description generated with high confidence">
            <a:extLst>
              <a:ext uri="{FF2B5EF4-FFF2-40B4-BE49-F238E27FC236}">
                <a16:creationId xmlns:a16="http://schemas.microsoft.com/office/drawing/2014/main" id="{A8E98317-33CE-434D-A40F-F1D6C8AD36E5}"/>
              </a:ext>
            </a:extLst>
          </p:cNvPr>
          <p:cNvPicPr>
            <a:picLocks noChangeAspect="1"/>
          </p:cNvPicPr>
          <p:nvPr/>
        </p:nvPicPr>
        <p:blipFill rotWithShape="1">
          <a:blip r:embed="rId3">
            <a:extLst>
              <a:ext uri="{28A0092B-C50C-407E-A947-70E740481C1C}">
                <a14:useLocalDpi xmlns:a14="http://schemas.microsoft.com/office/drawing/2010/main" val="0"/>
              </a:ext>
            </a:extLst>
          </a:blip>
          <a:srcRect t="5886" b="790"/>
          <a:stretch/>
        </p:blipFill>
        <p:spPr>
          <a:xfrm>
            <a:off x="2606040" y="0"/>
            <a:ext cx="9637486" cy="6858000"/>
          </a:xfrm>
          <a:prstGeom prst="rect">
            <a:avLst/>
          </a:prstGeom>
        </p:spPr>
      </p:pic>
      <p:sp>
        <p:nvSpPr>
          <p:cNvPr id="5" name="Rectangle 4">
            <a:extLst>
              <a:ext uri="{FF2B5EF4-FFF2-40B4-BE49-F238E27FC236}">
                <a16:creationId xmlns:a16="http://schemas.microsoft.com/office/drawing/2014/main" id="{DFCDBCA7-7D25-439F-A98F-6886CF9D6C26}"/>
              </a:ext>
            </a:extLst>
          </p:cNvPr>
          <p:cNvSpPr/>
          <p:nvPr/>
        </p:nvSpPr>
        <p:spPr>
          <a:xfrm>
            <a:off x="0" y="0"/>
            <a:ext cx="12243526" cy="6858000"/>
          </a:xfrm>
          <a:prstGeom prst="rect">
            <a:avLst/>
          </a:prstGeom>
          <a:gradFill>
            <a:gsLst>
              <a:gs pos="70000">
                <a:srgbClr val="0073BB">
                  <a:alpha val="75000"/>
                </a:srgbClr>
              </a:gs>
              <a:gs pos="0">
                <a:srgbClr val="0073BB">
                  <a:alpha val="75000"/>
                </a:srgbClr>
              </a:gs>
              <a:gs pos="100000">
                <a:srgbClr val="6898D0">
                  <a:alpha val="7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3935C82-CB76-408B-A8B1-6401C6D4C4F4}"/>
              </a:ext>
            </a:extLst>
          </p:cNvPr>
          <p:cNvSpPr txBox="1"/>
          <p:nvPr/>
        </p:nvSpPr>
        <p:spPr>
          <a:xfrm>
            <a:off x="0" y="4251960"/>
            <a:ext cx="12192000" cy="1720471"/>
          </a:xfrm>
          <a:prstGeom prst="rect">
            <a:avLst/>
          </a:prstGeom>
          <a:noFill/>
        </p:spPr>
        <p:txBody>
          <a:bodyPr wrap="square" rtlCol="0">
            <a:spAutoFit/>
          </a:bodyPr>
          <a:lstStyle/>
          <a:p>
            <a:pPr defTabSz="914400">
              <a:lnSpc>
                <a:spcPct val="90000"/>
              </a:lnSpc>
              <a:spcAft>
                <a:spcPts val="600"/>
              </a:spcAft>
            </a:pPr>
            <a:r>
              <a:rPr lang="en-US" sz="5600" dirty="0">
                <a:solidFill>
                  <a:schemeClr val="bg1"/>
                </a:solidFill>
                <a:latin typeface="Arial" panose="020B0604020202020204" pitchFamily="34" charset="0"/>
                <a:cs typeface="Arial" panose="020B0604020202020204" pitchFamily="34" charset="0"/>
              </a:rPr>
              <a:t>Part 2:</a:t>
            </a:r>
          </a:p>
          <a:p>
            <a:pPr defTabSz="914400">
              <a:lnSpc>
                <a:spcPct val="90000"/>
              </a:lnSpc>
              <a:spcAft>
                <a:spcPts val="600"/>
              </a:spcAft>
            </a:pPr>
            <a:r>
              <a:rPr lang="en-US" sz="5600" dirty="0">
                <a:solidFill>
                  <a:schemeClr val="bg1"/>
                </a:solidFill>
                <a:latin typeface="Arial" panose="020B0604020202020204" pitchFamily="34" charset="0"/>
                <a:cs typeface="Arial" panose="020B0604020202020204" pitchFamily="34" charset="0"/>
              </a:rPr>
              <a:t>Validation Experiments</a:t>
            </a:r>
            <a:r>
              <a:rPr lang="en-US" sz="2100" dirty="0">
                <a:solidFill>
                  <a:schemeClr val="bg1"/>
                </a:solidFill>
                <a:latin typeface="Arial" panose="020B0604020202020204" pitchFamily="34" charset="0"/>
                <a:cs typeface="Arial" panose="020B0604020202020204" pitchFamily="34" charset="0"/>
              </a:rPr>
              <a:t> - based on MLO-Y4 osteocyte cell line</a:t>
            </a:r>
          </a:p>
        </p:txBody>
      </p:sp>
    </p:spTree>
    <p:extLst>
      <p:ext uri="{BB962C8B-B14F-4D97-AF65-F5344CB8AC3E}">
        <p14:creationId xmlns:p14="http://schemas.microsoft.com/office/powerpoint/2010/main" val="38647759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FD94A2B3-C53D-458F-AF86-62C5A97D4B76}"/>
              </a:ext>
            </a:extLst>
          </p:cNvPr>
          <p:cNvPicPr>
            <a:picLocks noChangeAspect="1"/>
          </p:cNvPicPr>
          <p:nvPr/>
        </p:nvPicPr>
        <p:blipFill rotWithShape="1">
          <a:blip r:embed="rId3">
            <a:extLst>
              <a:ext uri="{28A0092B-C50C-407E-A947-70E740481C1C}">
                <a14:useLocalDpi xmlns:a14="http://schemas.microsoft.com/office/drawing/2010/main" val="0"/>
              </a:ext>
            </a:extLst>
          </a:blip>
          <a:srcRect b="34732"/>
          <a:stretch/>
        </p:blipFill>
        <p:spPr>
          <a:xfrm>
            <a:off x="4754879" y="21026"/>
            <a:ext cx="7437121" cy="6312424"/>
          </a:xfrm>
          <a:prstGeom prst="rect">
            <a:avLst/>
          </a:prstGeom>
        </p:spPr>
      </p:pic>
      <p:pic>
        <p:nvPicPr>
          <p:cNvPr id="15" name="Picture 2" descr="Fig6">
            <a:extLst>
              <a:ext uri="{FF2B5EF4-FFF2-40B4-BE49-F238E27FC236}">
                <a16:creationId xmlns:a16="http://schemas.microsoft.com/office/drawing/2014/main" id="{267743DD-B3EB-4AC0-BA42-FE18828D217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0245" t="80282" r="4130" b="14083"/>
          <a:stretch/>
        </p:blipFill>
        <p:spPr bwMode="auto">
          <a:xfrm>
            <a:off x="11031689" y="6310590"/>
            <a:ext cx="1160311" cy="54557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grpSp>
        <p:nvGrpSpPr>
          <p:cNvPr id="3" name="Group 2">
            <a:extLst>
              <a:ext uri="{FF2B5EF4-FFF2-40B4-BE49-F238E27FC236}">
                <a16:creationId xmlns:a16="http://schemas.microsoft.com/office/drawing/2014/main" id="{E122C640-306F-409A-8586-E11460B2B556}"/>
              </a:ext>
            </a:extLst>
          </p:cNvPr>
          <p:cNvGrpSpPr/>
          <p:nvPr/>
        </p:nvGrpSpPr>
        <p:grpSpPr>
          <a:xfrm>
            <a:off x="4762499" y="15240"/>
            <a:ext cx="5661661" cy="6371771"/>
            <a:chOff x="4762499" y="15240"/>
            <a:chExt cx="5661661" cy="6371771"/>
          </a:xfrm>
        </p:grpSpPr>
        <p:sp>
          <p:nvSpPr>
            <p:cNvPr id="2" name="Rectangle 1">
              <a:extLst>
                <a:ext uri="{FF2B5EF4-FFF2-40B4-BE49-F238E27FC236}">
                  <a16:creationId xmlns:a16="http://schemas.microsoft.com/office/drawing/2014/main" id="{B604B6CF-975D-D34B-A24B-74621FEDEDED}"/>
                </a:ext>
              </a:extLst>
            </p:cNvPr>
            <p:cNvSpPr/>
            <p:nvPr/>
          </p:nvSpPr>
          <p:spPr>
            <a:xfrm>
              <a:off x="4762499" y="15240"/>
              <a:ext cx="5661661" cy="30861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67DF292-8B63-5C40-AB73-7C0C1C6E3885}"/>
                </a:ext>
              </a:extLst>
            </p:cNvPr>
            <p:cNvSpPr/>
            <p:nvPr/>
          </p:nvSpPr>
          <p:spPr>
            <a:xfrm>
              <a:off x="8526780" y="3216365"/>
              <a:ext cx="1897380" cy="317064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TextBox 10">
            <a:extLst>
              <a:ext uri="{FF2B5EF4-FFF2-40B4-BE49-F238E27FC236}">
                <a16:creationId xmlns:a16="http://schemas.microsoft.com/office/drawing/2014/main" id="{77930480-2C16-0D4E-A3E6-70DD6AB08C06}"/>
              </a:ext>
            </a:extLst>
          </p:cNvPr>
          <p:cNvSpPr txBox="1"/>
          <p:nvPr/>
        </p:nvSpPr>
        <p:spPr>
          <a:xfrm>
            <a:off x="4661091" y="6532257"/>
            <a:ext cx="2869817" cy="400110"/>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Confirmed by RT-PCR</a:t>
            </a:r>
          </a:p>
        </p:txBody>
      </p:sp>
      <p:sp>
        <p:nvSpPr>
          <p:cNvPr id="13" name="Rectangle 12">
            <a:extLst>
              <a:ext uri="{FF2B5EF4-FFF2-40B4-BE49-F238E27FC236}">
                <a16:creationId xmlns:a16="http://schemas.microsoft.com/office/drawing/2014/main" id="{68991053-0E1C-4B9D-A12D-60B7E686BB15}"/>
              </a:ext>
            </a:extLst>
          </p:cNvPr>
          <p:cNvSpPr/>
          <p:nvPr/>
        </p:nvSpPr>
        <p:spPr>
          <a:xfrm>
            <a:off x="-1" y="-1"/>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extBox 13">
            <a:extLst>
              <a:ext uri="{FF2B5EF4-FFF2-40B4-BE49-F238E27FC236}">
                <a16:creationId xmlns:a16="http://schemas.microsoft.com/office/drawing/2014/main" id="{55E7E5FF-AE06-4503-ACB4-AFB282031A76}"/>
              </a:ext>
            </a:extLst>
          </p:cNvPr>
          <p:cNvSpPr txBox="1"/>
          <p:nvPr/>
        </p:nvSpPr>
        <p:spPr>
          <a:xfrm>
            <a:off x="1" y="1885949"/>
            <a:ext cx="4754878" cy="3086100"/>
          </a:xfrm>
          <a:prstGeom prst="rect">
            <a:avLst/>
          </a:prstGeom>
        </p:spPr>
        <p:txBody>
          <a:bodyPr vert="horz" lIns="0" tIns="0" rIns="0" bIns="0" rtlCol="0">
            <a:normAutofit/>
          </a:bodyPr>
          <a:lstStyle/>
          <a:p>
            <a:pPr algn="ctr" defTabSz="914400">
              <a:lnSpc>
                <a:spcPct val="150000"/>
              </a:lnSpc>
              <a:spcAft>
                <a:spcPts val="600"/>
              </a:spcAft>
            </a:pPr>
            <a:r>
              <a:rPr lang="en-US" sz="3200" b="1" dirty="0">
                <a:solidFill>
                  <a:schemeClr val="bg1"/>
                </a:solidFill>
                <a:latin typeface="Arial" panose="020B0604020202020204" pitchFamily="34" charset="0"/>
                <a:cs typeface="Arial" panose="020B0604020202020204" pitchFamily="34" charset="0"/>
              </a:rPr>
              <a:t>Almost all these key DEGs were mechano-sensitive</a:t>
            </a:r>
          </a:p>
          <a:p>
            <a:pPr algn="ctr" defTabSz="914400">
              <a:lnSpc>
                <a:spcPct val="90000"/>
              </a:lnSpc>
              <a:spcAft>
                <a:spcPts val="600"/>
              </a:spcAft>
            </a:pPr>
            <a:endParaRPr lang="en-US" sz="3200" i="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33565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8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2" descr="Fig6">
            <a:extLst>
              <a:ext uri="{FF2B5EF4-FFF2-40B4-BE49-F238E27FC236}">
                <a16:creationId xmlns:a16="http://schemas.microsoft.com/office/drawing/2014/main" id="{267743DD-B3EB-4AC0-BA42-FE18828D217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245" t="80282" r="4130" b="14083"/>
          <a:stretch/>
        </p:blipFill>
        <p:spPr bwMode="auto">
          <a:xfrm>
            <a:off x="11031689" y="6310590"/>
            <a:ext cx="1160311" cy="545576"/>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11" name="TextBox 10">
            <a:extLst>
              <a:ext uri="{FF2B5EF4-FFF2-40B4-BE49-F238E27FC236}">
                <a16:creationId xmlns:a16="http://schemas.microsoft.com/office/drawing/2014/main" id="{77930480-2C16-0D4E-A3E6-70DD6AB08C06}"/>
              </a:ext>
            </a:extLst>
          </p:cNvPr>
          <p:cNvSpPr txBox="1"/>
          <p:nvPr/>
        </p:nvSpPr>
        <p:spPr>
          <a:xfrm>
            <a:off x="4661091" y="6532257"/>
            <a:ext cx="2869817" cy="400110"/>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Confirmed by RT-PCR</a:t>
            </a:r>
          </a:p>
        </p:txBody>
      </p:sp>
      <p:sp>
        <p:nvSpPr>
          <p:cNvPr id="13" name="Rectangle 12">
            <a:extLst>
              <a:ext uri="{FF2B5EF4-FFF2-40B4-BE49-F238E27FC236}">
                <a16:creationId xmlns:a16="http://schemas.microsoft.com/office/drawing/2014/main" id="{68991053-0E1C-4B9D-A12D-60B7E686BB15}"/>
              </a:ext>
            </a:extLst>
          </p:cNvPr>
          <p:cNvSpPr/>
          <p:nvPr/>
        </p:nvSpPr>
        <p:spPr>
          <a:xfrm>
            <a:off x="-1" y="-1"/>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4" name="TextBox 13">
            <a:extLst>
              <a:ext uri="{FF2B5EF4-FFF2-40B4-BE49-F238E27FC236}">
                <a16:creationId xmlns:a16="http://schemas.microsoft.com/office/drawing/2014/main" id="{55E7E5FF-AE06-4503-ACB4-AFB282031A76}"/>
              </a:ext>
            </a:extLst>
          </p:cNvPr>
          <p:cNvSpPr txBox="1"/>
          <p:nvPr/>
        </p:nvSpPr>
        <p:spPr>
          <a:xfrm>
            <a:off x="1" y="1628774"/>
            <a:ext cx="4754878" cy="3600451"/>
          </a:xfrm>
          <a:prstGeom prst="rect">
            <a:avLst/>
          </a:prstGeom>
        </p:spPr>
        <p:txBody>
          <a:bodyPr vert="horz" lIns="0" tIns="0" rIns="0" bIns="0" rtlCol="0" anchor="t" anchorCtr="1">
            <a:normAutofit lnSpcReduction="10000"/>
          </a:bodyPr>
          <a:lstStyle/>
          <a:p>
            <a:pPr algn="ctr" defTabSz="914400">
              <a:lnSpc>
                <a:spcPct val="150000"/>
              </a:lnSpc>
              <a:spcAft>
                <a:spcPts val="600"/>
              </a:spcAft>
            </a:pPr>
            <a:r>
              <a:rPr lang="en-US" sz="3200" b="1" dirty="0">
                <a:solidFill>
                  <a:schemeClr val="bg1"/>
                </a:solidFill>
                <a:latin typeface="Arial" panose="020B0604020202020204" pitchFamily="34" charset="0"/>
                <a:cs typeface="Arial" panose="020B0604020202020204" pitchFamily="34" charset="0"/>
              </a:rPr>
              <a:t>Comparing with RANKL or OPG, the expression of key DEGs showed more mechano-sensitivity </a:t>
            </a:r>
          </a:p>
          <a:p>
            <a:pPr algn="ctr" defTabSz="914400">
              <a:lnSpc>
                <a:spcPct val="90000"/>
              </a:lnSpc>
              <a:spcAft>
                <a:spcPts val="600"/>
              </a:spcAft>
            </a:pPr>
            <a:endParaRPr lang="en-US" sz="3200" i="1" dirty="0">
              <a:solidFill>
                <a:schemeClr val="bg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64EFA137-8B76-4C96-8215-9EA9DD6221B4}"/>
              </a:ext>
            </a:extLst>
          </p:cNvPr>
          <p:cNvPicPr>
            <a:picLocks noChangeAspect="1"/>
          </p:cNvPicPr>
          <p:nvPr/>
        </p:nvPicPr>
        <p:blipFill rotWithShape="1">
          <a:blip r:embed="rId4">
            <a:extLst>
              <a:ext uri="{28A0092B-C50C-407E-A947-70E740481C1C}">
                <a14:useLocalDpi xmlns:a14="http://schemas.microsoft.com/office/drawing/2010/main" val="0"/>
              </a:ext>
            </a:extLst>
          </a:blip>
          <a:srcRect t="68249" r="23708" b="-158"/>
          <a:stretch/>
        </p:blipFill>
        <p:spPr>
          <a:xfrm>
            <a:off x="4754879" y="1648662"/>
            <a:ext cx="7544423" cy="4103491"/>
          </a:xfrm>
          <a:prstGeom prst="rect">
            <a:avLst/>
          </a:prstGeom>
        </p:spPr>
      </p:pic>
    </p:spTree>
    <p:extLst>
      <p:ext uri="{BB962C8B-B14F-4D97-AF65-F5344CB8AC3E}">
        <p14:creationId xmlns:p14="http://schemas.microsoft.com/office/powerpoint/2010/main" val="29619457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8991053-0E1C-4B9D-A12D-60B7E686BB15}"/>
              </a:ext>
            </a:extLst>
          </p:cNvPr>
          <p:cNvSpPr/>
          <p:nvPr/>
        </p:nvSpPr>
        <p:spPr>
          <a:xfrm>
            <a:off x="-1" y="-1"/>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extBox 13">
            <a:extLst>
              <a:ext uri="{FF2B5EF4-FFF2-40B4-BE49-F238E27FC236}">
                <a16:creationId xmlns:a16="http://schemas.microsoft.com/office/drawing/2014/main" id="{55E7E5FF-AE06-4503-ACB4-AFB282031A76}"/>
              </a:ext>
            </a:extLst>
          </p:cNvPr>
          <p:cNvSpPr txBox="1"/>
          <p:nvPr/>
        </p:nvSpPr>
        <p:spPr>
          <a:xfrm>
            <a:off x="1" y="1885949"/>
            <a:ext cx="4754878" cy="3086100"/>
          </a:xfrm>
          <a:prstGeom prst="rect">
            <a:avLst/>
          </a:prstGeom>
        </p:spPr>
        <p:txBody>
          <a:bodyPr vert="horz" lIns="0" tIns="0" rIns="0" bIns="0" rtlCol="0">
            <a:normAutofit/>
          </a:bodyPr>
          <a:lstStyle/>
          <a:p>
            <a:pPr algn="ctr" defTabSz="914400">
              <a:lnSpc>
                <a:spcPct val="150000"/>
              </a:lnSpc>
              <a:spcAft>
                <a:spcPts val="600"/>
              </a:spcAft>
            </a:pPr>
            <a:r>
              <a:rPr lang="en-US" sz="3200" b="1" dirty="0">
                <a:solidFill>
                  <a:schemeClr val="bg1"/>
                </a:solidFill>
                <a:latin typeface="Arial" panose="020B0604020202020204" pitchFamily="34" charset="0"/>
                <a:cs typeface="Arial" panose="020B0604020202020204" pitchFamily="34" charset="0"/>
              </a:rPr>
              <a:t>Most of the key DEGs expression were impacted by </a:t>
            </a:r>
            <a:r>
              <a:rPr lang="en-US" sz="3200" b="1" i="1" dirty="0">
                <a:solidFill>
                  <a:schemeClr val="bg1"/>
                </a:solidFill>
                <a:latin typeface="Arial" panose="020B0604020202020204" pitchFamily="34" charset="0"/>
                <a:cs typeface="Arial" panose="020B0604020202020204" pitchFamily="34" charset="0"/>
              </a:rPr>
              <a:t>Eno2</a:t>
            </a:r>
            <a:r>
              <a:rPr lang="en-US" sz="3200" b="1" dirty="0">
                <a:solidFill>
                  <a:schemeClr val="bg1"/>
                </a:solidFill>
                <a:latin typeface="Arial" panose="020B0604020202020204" pitchFamily="34" charset="0"/>
                <a:cs typeface="Arial" panose="020B0604020202020204" pitchFamily="34" charset="0"/>
              </a:rPr>
              <a:t> silencing</a:t>
            </a:r>
          </a:p>
          <a:p>
            <a:pPr algn="ctr" defTabSz="914400">
              <a:lnSpc>
                <a:spcPct val="90000"/>
              </a:lnSpc>
              <a:spcAft>
                <a:spcPts val="600"/>
              </a:spcAft>
            </a:pPr>
            <a:endParaRPr lang="en-US" sz="3200" i="1" dirty="0">
              <a:solidFill>
                <a:schemeClr val="bg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C04C6BD9-3CD7-42E5-BF20-E1FC68A1CC3F}"/>
              </a:ext>
            </a:extLst>
          </p:cNvPr>
          <p:cNvPicPr>
            <a:picLocks noChangeAspect="1"/>
          </p:cNvPicPr>
          <p:nvPr/>
        </p:nvPicPr>
        <p:blipFill rotWithShape="1">
          <a:blip r:embed="rId3">
            <a:extLst>
              <a:ext uri="{28A0092B-C50C-407E-A947-70E740481C1C}">
                <a14:useLocalDpi xmlns:a14="http://schemas.microsoft.com/office/drawing/2010/main" val="0"/>
              </a:ext>
            </a:extLst>
          </a:blip>
          <a:srcRect b="35555"/>
          <a:stretch/>
        </p:blipFill>
        <p:spPr>
          <a:xfrm>
            <a:off x="4754879" y="-43600"/>
            <a:ext cx="6844735" cy="6858000"/>
          </a:xfrm>
          <a:prstGeom prst="rect">
            <a:avLst/>
          </a:prstGeom>
        </p:spPr>
      </p:pic>
      <p:grpSp>
        <p:nvGrpSpPr>
          <p:cNvPr id="2" name="Group 1">
            <a:extLst>
              <a:ext uri="{FF2B5EF4-FFF2-40B4-BE49-F238E27FC236}">
                <a16:creationId xmlns:a16="http://schemas.microsoft.com/office/drawing/2014/main" id="{BC05DBD2-012B-4FE9-8EF7-6C6D536344FB}"/>
              </a:ext>
            </a:extLst>
          </p:cNvPr>
          <p:cNvGrpSpPr>
            <a:grpSpLocks noChangeAspect="1"/>
          </p:cNvGrpSpPr>
          <p:nvPr/>
        </p:nvGrpSpPr>
        <p:grpSpPr>
          <a:xfrm>
            <a:off x="10116289" y="3497580"/>
            <a:ext cx="2034288" cy="3368039"/>
            <a:chOff x="10116288" y="3505200"/>
            <a:chExt cx="2075711" cy="3436620"/>
          </a:xfrm>
        </p:grpSpPr>
        <p:pic>
          <p:nvPicPr>
            <p:cNvPr id="7" name="Picture 6">
              <a:extLst>
                <a:ext uri="{FF2B5EF4-FFF2-40B4-BE49-F238E27FC236}">
                  <a16:creationId xmlns:a16="http://schemas.microsoft.com/office/drawing/2014/main" id="{09A9E114-AF53-4383-8702-64C8047F1A25}"/>
                </a:ext>
              </a:extLst>
            </p:cNvPr>
            <p:cNvPicPr>
              <a:picLocks noChangeAspect="1"/>
            </p:cNvPicPr>
            <p:nvPr/>
          </p:nvPicPr>
          <p:blipFill rotWithShape="1">
            <a:blip r:embed="rId3">
              <a:extLst>
                <a:ext uri="{28A0092B-C50C-407E-A947-70E740481C1C}">
                  <a14:useLocalDpi xmlns:a14="http://schemas.microsoft.com/office/drawing/2010/main" val="0"/>
                </a:ext>
              </a:extLst>
            </a:blip>
            <a:srcRect t="64668" r="67029" b="221"/>
            <a:stretch/>
          </p:blipFill>
          <p:spPr>
            <a:xfrm>
              <a:off x="10116288" y="3505200"/>
              <a:ext cx="2075711" cy="3436620"/>
            </a:xfrm>
            <a:prstGeom prst="rect">
              <a:avLst/>
            </a:prstGeom>
          </p:spPr>
        </p:pic>
        <p:pic>
          <p:nvPicPr>
            <p:cNvPr id="8" name="Picture 7">
              <a:extLst>
                <a:ext uri="{FF2B5EF4-FFF2-40B4-BE49-F238E27FC236}">
                  <a16:creationId xmlns:a16="http://schemas.microsoft.com/office/drawing/2014/main" id="{907B1895-6C46-4F74-8009-D95F1E1FADBD}"/>
                </a:ext>
              </a:extLst>
            </p:cNvPr>
            <p:cNvPicPr>
              <a:picLocks noChangeAspect="1"/>
            </p:cNvPicPr>
            <p:nvPr/>
          </p:nvPicPr>
          <p:blipFill rotWithShape="1">
            <a:blip r:embed="rId3">
              <a:extLst>
                <a:ext uri="{28A0092B-C50C-407E-A947-70E740481C1C}">
                  <a14:useLocalDpi xmlns:a14="http://schemas.microsoft.com/office/drawing/2010/main" val="0"/>
                </a:ext>
              </a:extLst>
            </a:blip>
            <a:srcRect l="32850" t="76462" r="48382" b="17426"/>
            <a:stretch/>
          </p:blipFill>
          <p:spPr>
            <a:xfrm>
              <a:off x="11038841" y="4513966"/>
              <a:ext cx="1013188" cy="512941"/>
            </a:xfrm>
            <a:prstGeom prst="rect">
              <a:avLst/>
            </a:prstGeom>
          </p:spPr>
        </p:pic>
      </p:grpSp>
      <p:grpSp>
        <p:nvGrpSpPr>
          <p:cNvPr id="3" name="Group 2">
            <a:extLst>
              <a:ext uri="{FF2B5EF4-FFF2-40B4-BE49-F238E27FC236}">
                <a16:creationId xmlns:a16="http://schemas.microsoft.com/office/drawing/2014/main" id="{A0DC9BA1-F01A-4BC1-8537-055B12D1DD9C}"/>
              </a:ext>
            </a:extLst>
          </p:cNvPr>
          <p:cNvGrpSpPr/>
          <p:nvPr/>
        </p:nvGrpSpPr>
        <p:grpSpPr>
          <a:xfrm>
            <a:off x="4988275" y="144777"/>
            <a:ext cx="6501697" cy="6675122"/>
            <a:chOff x="4988275" y="144777"/>
            <a:chExt cx="6501697" cy="6675122"/>
          </a:xfrm>
        </p:grpSpPr>
        <p:sp>
          <p:nvSpPr>
            <p:cNvPr id="10" name="Rectangle 9">
              <a:extLst>
                <a:ext uri="{FF2B5EF4-FFF2-40B4-BE49-F238E27FC236}">
                  <a16:creationId xmlns:a16="http://schemas.microsoft.com/office/drawing/2014/main" id="{2E663FB6-E4C1-4D52-B61F-580669CAEC09}"/>
                </a:ext>
              </a:extLst>
            </p:cNvPr>
            <p:cNvSpPr/>
            <p:nvPr/>
          </p:nvSpPr>
          <p:spPr>
            <a:xfrm>
              <a:off x="4988275" y="3505198"/>
              <a:ext cx="1271554" cy="33147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D219A68-B599-4C36-A292-F0B85170FBA8}"/>
                </a:ext>
              </a:extLst>
            </p:cNvPr>
            <p:cNvSpPr/>
            <p:nvPr/>
          </p:nvSpPr>
          <p:spPr>
            <a:xfrm>
              <a:off x="6291233" y="144777"/>
              <a:ext cx="1271554" cy="33147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CCE8167-F19C-4CAA-BBD4-921DCF25A1D0}"/>
                </a:ext>
              </a:extLst>
            </p:cNvPr>
            <p:cNvSpPr/>
            <p:nvPr/>
          </p:nvSpPr>
          <p:spPr>
            <a:xfrm>
              <a:off x="10218418" y="144777"/>
              <a:ext cx="1271554" cy="33147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9E028B66-61D1-4CA8-ADB5-C7AF8A3323A8}"/>
                </a:ext>
              </a:extLst>
            </p:cNvPr>
            <p:cNvSpPr/>
            <p:nvPr/>
          </p:nvSpPr>
          <p:spPr>
            <a:xfrm>
              <a:off x="7594191" y="3505198"/>
              <a:ext cx="1271554" cy="33147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602571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8991053-0E1C-4B9D-A12D-60B7E686BB15}"/>
              </a:ext>
            </a:extLst>
          </p:cNvPr>
          <p:cNvSpPr/>
          <p:nvPr/>
        </p:nvSpPr>
        <p:spPr>
          <a:xfrm>
            <a:off x="-1" y="-1"/>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extBox 13">
            <a:extLst>
              <a:ext uri="{FF2B5EF4-FFF2-40B4-BE49-F238E27FC236}">
                <a16:creationId xmlns:a16="http://schemas.microsoft.com/office/drawing/2014/main" id="{55E7E5FF-AE06-4503-ACB4-AFB282031A76}"/>
              </a:ext>
            </a:extLst>
          </p:cNvPr>
          <p:cNvSpPr txBox="1"/>
          <p:nvPr/>
        </p:nvSpPr>
        <p:spPr>
          <a:xfrm>
            <a:off x="1" y="2936714"/>
            <a:ext cx="4754878" cy="984571"/>
          </a:xfrm>
          <a:prstGeom prst="rect">
            <a:avLst/>
          </a:prstGeom>
        </p:spPr>
        <p:txBody>
          <a:bodyPr vert="horz" lIns="0" tIns="0" rIns="0" bIns="0" rtlCol="0">
            <a:normAutofit/>
          </a:bodyPr>
          <a:lstStyle/>
          <a:p>
            <a:pPr algn="ctr" defTabSz="914400">
              <a:lnSpc>
                <a:spcPct val="150000"/>
              </a:lnSpc>
              <a:spcAft>
                <a:spcPts val="600"/>
              </a:spcAft>
            </a:pPr>
            <a:r>
              <a:rPr lang="en-US" sz="3200" b="1" dirty="0">
                <a:solidFill>
                  <a:schemeClr val="bg1"/>
                </a:solidFill>
                <a:latin typeface="Arial" panose="020B0604020202020204" pitchFamily="34" charset="0"/>
                <a:cs typeface="Arial" panose="020B0604020202020204" pitchFamily="34" charset="0"/>
              </a:rPr>
              <a:t>Convert to Heatmap</a:t>
            </a:r>
          </a:p>
          <a:p>
            <a:pPr algn="ctr" defTabSz="914400">
              <a:lnSpc>
                <a:spcPct val="90000"/>
              </a:lnSpc>
              <a:spcAft>
                <a:spcPts val="600"/>
              </a:spcAft>
            </a:pPr>
            <a:endParaRPr lang="en-US" sz="3200" i="1" dirty="0">
              <a:solidFill>
                <a:schemeClr val="bg1"/>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A3081185-6754-40E6-950F-454056B65607}"/>
              </a:ext>
            </a:extLst>
          </p:cNvPr>
          <p:cNvPicPr>
            <a:picLocks noChangeAspect="1"/>
          </p:cNvPicPr>
          <p:nvPr/>
        </p:nvPicPr>
        <p:blipFill rotWithShape="1">
          <a:blip r:embed="rId3">
            <a:extLst>
              <a:ext uri="{28A0092B-C50C-407E-A947-70E740481C1C}">
                <a14:useLocalDpi xmlns:a14="http://schemas.microsoft.com/office/drawing/2010/main" val="0"/>
              </a:ext>
            </a:extLst>
          </a:blip>
          <a:srcRect b="34732"/>
          <a:stretch/>
        </p:blipFill>
        <p:spPr>
          <a:xfrm>
            <a:off x="4744109" y="510540"/>
            <a:ext cx="7447891" cy="6321565"/>
          </a:xfrm>
          <a:prstGeom prst="rect">
            <a:avLst/>
          </a:prstGeom>
        </p:spPr>
      </p:pic>
    </p:spTree>
    <p:extLst>
      <p:ext uri="{BB962C8B-B14F-4D97-AF65-F5344CB8AC3E}">
        <p14:creationId xmlns:p14="http://schemas.microsoft.com/office/powerpoint/2010/main" val="1807140366"/>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8991053-0E1C-4B9D-A12D-60B7E686BB15}"/>
              </a:ext>
            </a:extLst>
          </p:cNvPr>
          <p:cNvSpPr/>
          <p:nvPr/>
        </p:nvSpPr>
        <p:spPr>
          <a:xfrm>
            <a:off x="-1" y="-1"/>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extBox 13">
            <a:extLst>
              <a:ext uri="{FF2B5EF4-FFF2-40B4-BE49-F238E27FC236}">
                <a16:creationId xmlns:a16="http://schemas.microsoft.com/office/drawing/2014/main" id="{55E7E5FF-AE06-4503-ACB4-AFB282031A76}"/>
              </a:ext>
            </a:extLst>
          </p:cNvPr>
          <p:cNvSpPr txBox="1"/>
          <p:nvPr/>
        </p:nvSpPr>
        <p:spPr>
          <a:xfrm>
            <a:off x="1" y="2548961"/>
            <a:ext cx="4754878" cy="1760076"/>
          </a:xfrm>
          <a:prstGeom prst="rect">
            <a:avLst/>
          </a:prstGeom>
        </p:spPr>
        <p:txBody>
          <a:bodyPr vert="horz" lIns="0" tIns="0" rIns="0" bIns="0" rtlCol="0">
            <a:normAutofit/>
          </a:bodyPr>
          <a:lstStyle/>
          <a:p>
            <a:pPr algn="ctr" defTabSz="914400">
              <a:lnSpc>
                <a:spcPct val="150000"/>
              </a:lnSpc>
              <a:spcAft>
                <a:spcPts val="600"/>
              </a:spcAft>
            </a:pPr>
            <a:r>
              <a:rPr lang="en-US" sz="3200" b="1" dirty="0">
                <a:solidFill>
                  <a:schemeClr val="bg1"/>
                </a:solidFill>
                <a:latin typeface="Arial" panose="020B0604020202020204" pitchFamily="34" charset="0"/>
                <a:cs typeface="Arial" panose="020B0604020202020204" pitchFamily="34" charset="0"/>
              </a:rPr>
              <a:t>Co-expression pattern was observed</a:t>
            </a:r>
          </a:p>
          <a:p>
            <a:pPr algn="ctr" defTabSz="914400">
              <a:lnSpc>
                <a:spcPct val="90000"/>
              </a:lnSpc>
              <a:spcAft>
                <a:spcPts val="600"/>
              </a:spcAft>
            </a:pPr>
            <a:endParaRPr lang="en-US" sz="3200" i="1" dirty="0">
              <a:solidFill>
                <a:schemeClr val="bg1"/>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A3081185-6754-40E6-950F-454056B65607}"/>
              </a:ext>
            </a:extLst>
          </p:cNvPr>
          <p:cNvPicPr>
            <a:picLocks noChangeAspect="1"/>
          </p:cNvPicPr>
          <p:nvPr/>
        </p:nvPicPr>
        <p:blipFill rotWithShape="1">
          <a:blip r:embed="rId3">
            <a:extLst>
              <a:ext uri="{28A0092B-C50C-407E-A947-70E740481C1C}">
                <a14:useLocalDpi xmlns:a14="http://schemas.microsoft.com/office/drawing/2010/main" val="0"/>
              </a:ext>
            </a:extLst>
          </a:blip>
          <a:srcRect b="34732"/>
          <a:stretch/>
        </p:blipFill>
        <p:spPr>
          <a:xfrm>
            <a:off x="10157431" y="5105219"/>
            <a:ext cx="2034569" cy="1726886"/>
          </a:xfrm>
          <a:prstGeom prst="rect">
            <a:avLst/>
          </a:prstGeom>
        </p:spPr>
      </p:pic>
      <p:grpSp>
        <p:nvGrpSpPr>
          <p:cNvPr id="4" name="Group 3">
            <a:extLst>
              <a:ext uri="{FF2B5EF4-FFF2-40B4-BE49-F238E27FC236}">
                <a16:creationId xmlns:a16="http://schemas.microsoft.com/office/drawing/2014/main" id="{897FE638-0D46-4BBD-91DE-B8404AC819FC}"/>
              </a:ext>
            </a:extLst>
          </p:cNvPr>
          <p:cNvGrpSpPr/>
          <p:nvPr/>
        </p:nvGrpSpPr>
        <p:grpSpPr>
          <a:xfrm>
            <a:off x="4811255" y="18274"/>
            <a:ext cx="7243585" cy="6839726"/>
            <a:chOff x="4811255" y="18274"/>
            <a:chExt cx="7243585" cy="6839726"/>
          </a:xfrm>
        </p:grpSpPr>
        <p:pic>
          <p:nvPicPr>
            <p:cNvPr id="3" name="Picture 2">
              <a:extLst>
                <a:ext uri="{FF2B5EF4-FFF2-40B4-BE49-F238E27FC236}">
                  <a16:creationId xmlns:a16="http://schemas.microsoft.com/office/drawing/2014/main" id="{C591611A-23AE-4F6C-B841-DD70FE81CA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1255" y="18274"/>
              <a:ext cx="5940564" cy="6839726"/>
            </a:xfrm>
            <a:prstGeom prst="rect">
              <a:avLst/>
            </a:prstGeom>
          </p:spPr>
        </p:pic>
        <p:sp>
          <p:nvSpPr>
            <p:cNvPr id="2" name="Arrow: Bent 1">
              <a:extLst>
                <a:ext uri="{FF2B5EF4-FFF2-40B4-BE49-F238E27FC236}">
                  <a16:creationId xmlns:a16="http://schemas.microsoft.com/office/drawing/2014/main" id="{460F60C6-97E5-43D3-9086-FB53EB24AEFA}"/>
                </a:ext>
              </a:extLst>
            </p:cNvPr>
            <p:cNvSpPr/>
            <p:nvPr/>
          </p:nvSpPr>
          <p:spPr>
            <a:xfrm flipH="1">
              <a:off x="10355580" y="2834640"/>
              <a:ext cx="1699260" cy="2270579"/>
            </a:xfrm>
            <a:prstGeom prst="bentArrow">
              <a:avLst>
                <a:gd name="adj1" fmla="val 16667"/>
                <a:gd name="adj2" fmla="val 18921"/>
                <a:gd name="adj3" fmla="val 42647"/>
                <a:gd name="adj4" fmla="val 37377"/>
              </a:avLst>
            </a:prstGeom>
            <a:solidFill>
              <a:srgbClr val="4040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233293976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1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0073BB"/>
            </a:gs>
            <a:gs pos="70000">
              <a:srgbClr val="0073BB"/>
            </a:gs>
            <a:gs pos="100000">
              <a:srgbClr val="6898D0"/>
            </a:gs>
          </a:gsLst>
          <a:lin ang="5400000" scaled="1"/>
        </a:gradFill>
        <a:effectLst/>
      </p:bgPr>
    </p:bg>
    <p:spTree>
      <p:nvGrpSpPr>
        <p:cNvPr id="1" name=""/>
        <p:cNvGrpSpPr/>
        <p:nvPr/>
      </p:nvGrpSpPr>
      <p:grpSpPr>
        <a:xfrm>
          <a:off x="0" y="0"/>
          <a:ext cx="0" cy="0"/>
          <a:chOff x="0" y="0"/>
          <a:chExt cx="0" cy="0"/>
        </a:xfrm>
      </p:grpSpPr>
      <p:pic>
        <p:nvPicPr>
          <p:cNvPr id="8" name="Picture 7" descr="A close up of a sign&#10;&#10;Description generated with high confidence">
            <a:extLst>
              <a:ext uri="{FF2B5EF4-FFF2-40B4-BE49-F238E27FC236}">
                <a16:creationId xmlns:a16="http://schemas.microsoft.com/office/drawing/2014/main" id="{D2D1CC16-3696-4DC0-B157-554C590FD7C2}"/>
              </a:ext>
            </a:extLst>
          </p:cNvPr>
          <p:cNvPicPr>
            <a:picLocks noChangeAspect="1"/>
          </p:cNvPicPr>
          <p:nvPr/>
        </p:nvPicPr>
        <p:blipFill rotWithShape="1">
          <a:blip r:embed="rId3">
            <a:extLst>
              <a:ext uri="{28A0092B-C50C-407E-A947-70E740481C1C}">
                <a14:useLocalDpi xmlns:a14="http://schemas.microsoft.com/office/drawing/2010/main" val="0"/>
              </a:ext>
            </a:extLst>
          </a:blip>
          <a:srcRect t="5886" b="790"/>
          <a:stretch/>
        </p:blipFill>
        <p:spPr>
          <a:xfrm>
            <a:off x="2566488" y="0"/>
            <a:ext cx="9637486" cy="6858000"/>
          </a:xfrm>
          <a:prstGeom prst="rect">
            <a:avLst/>
          </a:prstGeom>
        </p:spPr>
      </p:pic>
      <p:sp>
        <p:nvSpPr>
          <p:cNvPr id="10" name="Rectangle 9">
            <a:extLst>
              <a:ext uri="{FF2B5EF4-FFF2-40B4-BE49-F238E27FC236}">
                <a16:creationId xmlns:a16="http://schemas.microsoft.com/office/drawing/2014/main" id="{D81A5CEA-3D1C-4BBD-A6DE-28963B8E0C32}"/>
              </a:ext>
            </a:extLst>
          </p:cNvPr>
          <p:cNvSpPr/>
          <p:nvPr/>
        </p:nvSpPr>
        <p:spPr>
          <a:xfrm>
            <a:off x="0" y="0"/>
            <a:ext cx="12203974" cy="6858000"/>
          </a:xfrm>
          <a:prstGeom prst="rect">
            <a:avLst/>
          </a:prstGeom>
          <a:solidFill>
            <a:srgbClr val="FFFFFF">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字幕 2">
            <a:extLst>
              <a:ext uri="{FF2B5EF4-FFF2-40B4-BE49-F238E27FC236}">
                <a16:creationId xmlns:a16="http://schemas.microsoft.com/office/drawing/2014/main" id="{811D97F0-084F-B94C-B971-B7654C4752FB}"/>
              </a:ext>
            </a:extLst>
          </p:cNvPr>
          <p:cNvSpPr>
            <a:spLocks noGrp="1"/>
          </p:cNvSpPr>
          <p:nvPr>
            <p:ph type="subTitle" idx="1"/>
          </p:nvPr>
        </p:nvSpPr>
        <p:spPr>
          <a:xfrm>
            <a:off x="60960" y="4655820"/>
            <a:ext cx="9144000" cy="2135959"/>
          </a:xfrm>
          <a:solidFill>
            <a:srgbClr val="0070C0">
              <a:alpha val="69804"/>
            </a:srgbClr>
          </a:solidFill>
          <a:effectLst>
            <a:softEdge rad="152400"/>
          </a:effectLst>
        </p:spPr>
        <p:txBody>
          <a:bodyPr anchor="ctr">
            <a:normAutofit/>
          </a:bodyPr>
          <a:lstStyle/>
          <a:p>
            <a:r>
              <a:rPr kumimoji="1" lang="ja-JP" altLang="en-US" b="1" dirty="0">
                <a:solidFill>
                  <a:schemeClr val="bg1"/>
                </a:solidFill>
              </a:rPr>
              <a:t>演題発表に関連し、</a:t>
            </a:r>
            <a:endParaRPr kumimoji="1" lang="en-US" altLang="ja-JP" b="1" dirty="0">
              <a:solidFill>
                <a:schemeClr val="bg1"/>
              </a:solidFill>
            </a:endParaRPr>
          </a:p>
          <a:p>
            <a:r>
              <a:rPr kumimoji="1" lang="ja-JP" altLang="en-US" b="1" dirty="0">
                <a:solidFill>
                  <a:schemeClr val="bg1"/>
                </a:solidFill>
              </a:rPr>
              <a:t>開示すべき</a:t>
            </a:r>
            <a:r>
              <a:rPr kumimoji="1" lang="en-US" altLang="ja-JP" b="1" dirty="0">
                <a:solidFill>
                  <a:schemeClr val="bg1"/>
                </a:solidFill>
              </a:rPr>
              <a:t>COI</a:t>
            </a:r>
            <a:r>
              <a:rPr kumimoji="1" lang="ja-JP" altLang="en-US" b="1" dirty="0">
                <a:solidFill>
                  <a:schemeClr val="bg1"/>
                </a:solidFill>
              </a:rPr>
              <a:t>関係にある企業などはありません</a:t>
            </a:r>
            <a:endParaRPr kumimoji="1" lang="en-US" altLang="ja-JP" b="1" dirty="0">
              <a:solidFill>
                <a:schemeClr val="bg1"/>
              </a:solidFill>
            </a:endParaRPr>
          </a:p>
          <a:p>
            <a:r>
              <a:rPr lang="en-US" altLang="ja-JP" i="1" dirty="0">
                <a:solidFill>
                  <a:schemeClr val="bg1"/>
                </a:solidFill>
                <a:latin typeface="Times" pitchFamily="2" charset="0"/>
              </a:rPr>
              <a:t>The authors have no financial conflicts of interest </a:t>
            </a:r>
          </a:p>
          <a:p>
            <a:r>
              <a:rPr lang="en-US" altLang="ja-JP" i="1" dirty="0">
                <a:solidFill>
                  <a:schemeClr val="bg1"/>
                </a:solidFill>
                <a:latin typeface="Times" pitchFamily="2" charset="0"/>
              </a:rPr>
              <a:t>to disclose concerning the presentation.</a:t>
            </a:r>
          </a:p>
        </p:txBody>
      </p:sp>
      <p:sp>
        <p:nvSpPr>
          <p:cNvPr id="2" name="タイトル 1">
            <a:extLst>
              <a:ext uri="{FF2B5EF4-FFF2-40B4-BE49-F238E27FC236}">
                <a16:creationId xmlns:a16="http://schemas.microsoft.com/office/drawing/2014/main" id="{ABCC24EE-FF0B-AB49-88C9-ACD009F5E690}"/>
              </a:ext>
            </a:extLst>
          </p:cNvPr>
          <p:cNvSpPr>
            <a:spLocks noGrp="1"/>
          </p:cNvSpPr>
          <p:nvPr>
            <p:ph type="ctrTitle"/>
          </p:nvPr>
        </p:nvSpPr>
        <p:spPr>
          <a:xfrm>
            <a:off x="60960" y="411480"/>
            <a:ext cx="9144000" cy="3223260"/>
          </a:xfrm>
          <a:solidFill>
            <a:srgbClr val="0070C0">
              <a:alpha val="69804"/>
            </a:srgbClr>
          </a:solidFill>
          <a:ln>
            <a:noFill/>
          </a:ln>
          <a:effectLst>
            <a:softEdge rad="152400"/>
          </a:effectLst>
        </p:spPr>
        <p:txBody>
          <a:bodyPr anchor="ctr">
            <a:normAutofit/>
          </a:bodyPr>
          <a:lstStyle/>
          <a:p>
            <a:r>
              <a:rPr kumimoji="1" lang="ja-JP" altLang="en-US" sz="3600" b="1" dirty="0">
                <a:solidFill>
                  <a:schemeClr val="bg1"/>
                </a:solidFill>
                <a:latin typeface="Times" pitchFamily="2" charset="0"/>
                <a:ea typeface="+mn-ea"/>
              </a:rPr>
              <a:t>（公社）日本矯正歯科学会</a:t>
            </a:r>
            <a:r>
              <a:rPr kumimoji="1" lang="en-US" altLang="ja-JP" sz="3600" b="1" dirty="0">
                <a:solidFill>
                  <a:schemeClr val="bg1"/>
                </a:solidFill>
                <a:latin typeface="Times" pitchFamily="2" charset="0"/>
                <a:ea typeface="+mn-ea"/>
              </a:rPr>
              <a:t>COI</a:t>
            </a:r>
            <a:r>
              <a:rPr kumimoji="1" lang="ja-JP" altLang="en-US" sz="3600" b="1" dirty="0">
                <a:solidFill>
                  <a:schemeClr val="bg1"/>
                </a:solidFill>
                <a:latin typeface="Times" pitchFamily="2" charset="0"/>
                <a:ea typeface="+mn-ea"/>
              </a:rPr>
              <a:t>開示</a:t>
            </a:r>
            <a:br>
              <a:rPr kumimoji="1" lang="en-US" altLang="ja-JP" sz="3600" b="1" dirty="0">
                <a:solidFill>
                  <a:schemeClr val="bg1"/>
                </a:solidFill>
                <a:latin typeface="Times" pitchFamily="2" charset="0"/>
                <a:ea typeface="+mn-ea"/>
              </a:rPr>
            </a:br>
            <a:r>
              <a:rPr kumimoji="1" lang="en-US" altLang="ja-JP" sz="3600" b="1" dirty="0">
                <a:solidFill>
                  <a:schemeClr val="bg1"/>
                </a:solidFill>
                <a:latin typeface="Times" pitchFamily="2" charset="0"/>
                <a:ea typeface="+mn-ea"/>
              </a:rPr>
              <a:t>The Japanese Orthodontic Society</a:t>
            </a:r>
            <a:br>
              <a:rPr kumimoji="1" lang="en-US" altLang="ja-JP" sz="3600" b="1" dirty="0">
                <a:solidFill>
                  <a:schemeClr val="bg1"/>
                </a:solidFill>
                <a:latin typeface="Times" pitchFamily="2" charset="0"/>
                <a:ea typeface="+mn-ea"/>
              </a:rPr>
            </a:br>
            <a:r>
              <a:rPr kumimoji="1" lang="en-US" altLang="ja-JP" sz="3600" b="1" dirty="0">
                <a:solidFill>
                  <a:schemeClr val="bg1"/>
                </a:solidFill>
                <a:latin typeface="Times" pitchFamily="2" charset="0"/>
                <a:ea typeface="+mn-ea"/>
              </a:rPr>
              <a:t>COI Disclosure</a:t>
            </a:r>
            <a:br>
              <a:rPr kumimoji="1" lang="en-US" altLang="ja-JP" sz="3600" b="1" dirty="0">
                <a:solidFill>
                  <a:schemeClr val="bg1"/>
                </a:solidFill>
                <a:latin typeface="Times" pitchFamily="2" charset="0"/>
                <a:ea typeface="+mn-ea"/>
              </a:rPr>
            </a:br>
            <a:br>
              <a:rPr kumimoji="1" lang="en-US" altLang="ja-JP" sz="3600" b="1" dirty="0">
                <a:solidFill>
                  <a:schemeClr val="bg1"/>
                </a:solidFill>
                <a:latin typeface="Times" pitchFamily="2" charset="0"/>
                <a:ea typeface="+mn-ea"/>
              </a:rPr>
            </a:br>
            <a:r>
              <a:rPr lang="en-US" altLang="ja-JP" sz="3600" b="1" i="1" dirty="0">
                <a:solidFill>
                  <a:schemeClr val="bg1"/>
                </a:solidFill>
                <a:latin typeface="Times" pitchFamily="2" charset="0"/>
                <a:ea typeface="+mn-ea"/>
              </a:rPr>
              <a:t>Ziyi Wang</a:t>
            </a:r>
            <a:endParaRPr kumimoji="1" lang="ja-JP" altLang="en-US" sz="3600" b="1" i="1" dirty="0">
              <a:solidFill>
                <a:schemeClr val="bg1"/>
              </a:solidFill>
              <a:latin typeface="Times" pitchFamily="2" charset="0"/>
              <a:ea typeface="+mn-ea"/>
            </a:endParaRPr>
          </a:p>
        </p:txBody>
      </p:sp>
    </p:spTree>
    <p:extLst>
      <p:ext uri="{BB962C8B-B14F-4D97-AF65-F5344CB8AC3E}">
        <p14:creationId xmlns:p14="http://schemas.microsoft.com/office/powerpoint/2010/main" val="28966820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70000">
              <a:srgbClr val="0073BB"/>
            </a:gs>
            <a:gs pos="0">
              <a:srgbClr val="0073BB"/>
            </a:gs>
            <a:gs pos="100000">
              <a:srgbClr val="6898D0"/>
            </a:gs>
          </a:gsLst>
          <a:lin ang="5400000" scaled="1"/>
        </a:gradFill>
        <a:effectLst/>
      </p:bgPr>
    </p:bg>
    <p:spTree>
      <p:nvGrpSpPr>
        <p:cNvPr id="1" name=""/>
        <p:cNvGrpSpPr/>
        <p:nvPr/>
      </p:nvGrpSpPr>
      <p:grpSpPr>
        <a:xfrm>
          <a:off x="0" y="0"/>
          <a:ext cx="0" cy="0"/>
          <a:chOff x="0" y="0"/>
          <a:chExt cx="0" cy="0"/>
        </a:xfrm>
      </p:grpSpPr>
      <p:pic>
        <p:nvPicPr>
          <p:cNvPr id="7" name="Picture 6" descr="A close up of a sign&#10;&#10;Description generated with high confidence">
            <a:extLst>
              <a:ext uri="{FF2B5EF4-FFF2-40B4-BE49-F238E27FC236}">
                <a16:creationId xmlns:a16="http://schemas.microsoft.com/office/drawing/2014/main" id="{973F402B-1BA7-4B83-8958-7046D1D5F46B}"/>
              </a:ext>
            </a:extLst>
          </p:cNvPr>
          <p:cNvPicPr>
            <a:picLocks noChangeAspect="1"/>
          </p:cNvPicPr>
          <p:nvPr/>
        </p:nvPicPr>
        <p:blipFill rotWithShape="1">
          <a:blip r:embed="rId3">
            <a:extLst>
              <a:ext uri="{28A0092B-C50C-407E-A947-70E740481C1C}">
                <a14:useLocalDpi xmlns:a14="http://schemas.microsoft.com/office/drawing/2010/main" val="0"/>
              </a:ext>
            </a:extLst>
          </a:blip>
          <a:srcRect t="5886" b="790"/>
          <a:stretch/>
        </p:blipFill>
        <p:spPr>
          <a:xfrm>
            <a:off x="2606040" y="0"/>
            <a:ext cx="9637486" cy="6858000"/>
          </a:xfrm>
          <a:prstGeom prst="rect">
            <a:avLst/>
          </a:prstGeom>
        </p:spPr>
      </p:pic>
      <p:sp>
        <p:nvSpPr>
          <p:cNvPr id="8" name="Rectangle 7">
            <a:extLst>
              <a:ext uri="{FF2B5EF4-FFF2-40B4-BE49-F238E27FC236}">
                <a16:creationId xmlns:a16="http://schemas.microsoft.com/office/drawing/2014/main" id="{8B716ECC-3BC8-4C12-9232-05AFA7273381}"/>
              </a:ext>
            </a:extLst>
          </p:cNvPr>
          <p:cNvSpPr/>
          <p:nvPr/>
        </p:nvSpPr>
        <p:spPr>
          <a:xfrm>
            <a:off x="0" y="0"/>
            <a:ext cx="12243526" cy="6858000"/>
          </a:xfrm>
          <a:prstGeom prst="rect">
            <a:avLst/>
          </a:prstGeom>
          <a:gradFill>
            <a:gsLst>
              <a:gs pos="70000">
                <a:srgbClr val="0073BB">
                  <a:alpha val="75000"/>
                </a:srgbClr>
              </a:gs>
              <a:gs pos="0">
                <a:srgbClr val="0073BB">
                  <a:alpha val="75000"/>
                </a:srgbClr>
              </a:gs>
              <a:gs pos="100000">
                <a:srgbClr val="6898D0">
                  <a:alpha val="7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1BA750D-FD28-4700-A029-1522C1354E05}"/>
              </a:ext>
            </a:extLst>
          </p:cNvPr>
          <p:cNvSpPr txBox="1"/>
          <p:nvPr/>
        </p:nvSpPr>
        <p:spPr>
          <a:xfrm>
            <a:off x="0" y="4251960"/>
            <a:ext cx="12192000" cy="1720471"/>
          </a:xfrm>
          <a:prstGeom prst="rect">
            <a:avLst/>
          </a:prstGeom>
          <a:noFill/>
        </p:spPr>
        <p:txBody>
          <a:bodyPr wrap="square" rtlCol="0">
            <a:spAutoFit/>
          </a:bodyPr>
          <a:lstStyle/>
          <a:p>
            <a:pPr defTabSz="914400">
              <a:lnSpc>
                <a:spcPct val="90000"/>
              </a:lnSpc>
              <a:spcAft>
                <a:spcPts val="600"/>
              </a:spcAft>
            </a:pPr>
            <a:r>
              <a:rPr lang="en-US" sz="5600" dirty="0">
                <a:solidFill>
                  <a:schemeClr val="bg1"/>
                </a:solidFill>
                <a:latin typeface="Arial" panose="020B0604020202020204" pitchFamily="34" charset="0"/>
                <a:cs typeface="Arial" panose="020B0604020202020204" pitchFamily="34" charset="0"/>
              </a:rPr>
              <a:t>Part 3:</a:t>
            </a:r>
          </a:p>
          <a:p>
            <a:pPr defTabSz="914400">
              <a:lnSpc>
                <a:spcPct val="90000"/>
              </a:lnSpc>
              <a:spcAft>
                <a:spcPts val="600"/>
              </a:spcAft>
            </a:pPr>
            <a:r>
              <a:rPr lang="en-US" sz="5600" dirty="0">
                <a:solidFill>
                  <a:schemeClr val="bg1"/>
                </a:solidFill>
                <a:latin typeface="Arial" panose="020B0604020202020204" pitchFamily="34" charset="0"/>
                <a:cs typeface="Arial" panose="020B0604020202020204" pitchFamily="34" charset="0"/>
              </a:rPr>
              <a:t>Review of Previous Studies</a:t>
            </a:r>
          </a:p>
        </p:txBody>
      </p:sp>
      <p:sp>
        <p:nvSpPr>
          <p:cNvPr id="10" name="TextBox 9">
            <a:extLst>
              <a:ext uri="{FF2B5EF4-FFF2-40B4-BE49-F238E27FC236}">
                <a16:creationId xmlns:a16="http://schemas.microsoft.com/office/drawing/2014/main" id="{79F5D250-0C69-4421-B16D-999A398FBAD9}"/>
              </a:ext>
            </a:extLst>
          </p:cNvPr>
          <p:cNvSpPr txBox="1"/>
          <p:nvPr/>
        </p:nvSpPr>
        <p:spPr>
          <a:xfrm>
            <a:off x="1814" y="5089261"/>
            <a:ext cx="9178834" cy="867930"/>
          </a:xfrm>
          <a:prstGeom prst="rect">
            <a:avLst/>
          </a:prstGeom>
          <a:noFill/>
        </p:spPr>
        <p:txBody>
          <a:bodyPr wrap="square" rtlCol="0">
            <a:spAutoFit/>
          </a:bodyPr>
          <a:lstStyle/>
          <a:p>
            <a:pPr defTabSz="914400">
              <a:lnSpc>
                <a:spcPct val="90000"/>
              </a:lnSpc>
              <a:spcAft>
                <a:spcPts val="600"/>
              </a:spcAft>
            </a:pPr>
            <a:r>
              <a:rPr lang="en-US" sz="5600" dirty="0">
                <a:solidFill>
                  <a:schemeClr val="bg1"/>
                </a:solidFill>
                <a:latin typeface="Arial" panose="020B0604020202020204" pitchFamily="34" charset="0"/>
                <a:cs typeface="Arial" panose="020B0604020202020204" pitchFamily="34" charset="0"/>
              </a:rPr>
              <a:t>Review of Previous Studies</a:t>
            </a:r>
          </a:p>
        </p:txBody>
      </p:sp>
    </p:spTree>
    <p:extLst>
      <p:ext uri="{BB962C8B-B14F-4D97-AF65-F5344CB8AC3E}">
        <p14:creationId xmlns:p14="http://schemas.microsoft.com/office/powerpoint/2010/main" val="15526704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TextBox 237">
            <a:extLst>
              <a:ext uri="{FF2B5EF4-FFF2-40B4-BE49-F238E27FC236}">
                <a16:creationId xmlns:a16="http://schemas.microsoft.com/office/drawing/2014/main" id="{A367F20F-6EF4-1143-A940-2D5100729E44}"/>
              </a:ext>
            </a:extLst>
          </p:cNvPr>
          <p:cNvSpPr txBox="1"/>
          <p:nvPr/>
        </p:nvSpPr>
        <p:spPr>
          <a:xfrm>
            <a:off x="9875520" y="4202265"/>
            <a:ext cx="1858910" cy="492443"/>
          </a:xfrm>
          <a:prstGeom prst="rect">
            <a:avLst/>
          </a:prstGeom>
          <a:noFill/>
        </p:spPr>
        <p:txBody>
          <a:bodyPr wrap="square" lIns="0" tIns="0" rIns="0" bIns="0" rtlCol="0">
            <a:spAutoFit/>
          </a:bodyPr>
          <a:lstStyle/>
          <a:p>
            <a:pPr algn="ctr"/>
            <a:r>
              <a:rPr lang="en-US" sz="3200" dirty="0">
                <a:latin typeface="Arial" panose="020B0604020202020204" pitchFamily="34" charset="0"/>
                <a:cs typeface="Arial" panose="020B0604020202020204" pitchFamily="34" charset="0"/>
              </a:rPr>
              <a:t>PDL cells</a:t>
            </a:r>
          </a:p>
        </p:txBody>
      </p:sp>
      <p:sp>
        <p:nvSpPr>
          <p:cNvPr id="14" name="TextBox 13">
            <a:extLst>
              <a:ext uri="{FF2B5EF4-FFF2-40B4-BE49-F238E27FC236}">
                <a16:creationId xmlns:a16="http://schemas.microsoft.com/office/drawing/2014/main" id="{55E7E5FF-AE06-4503-ACB4-AFB282031A76}"/>
              </a:ext>
            </a:extLst>
          </p:cNvPr>
          <p:cNvSpPr txBox="1"/>
          <p:nvPr/>
        </p:nvSpPr>
        <p:spPr>
          <a:xfrm>
            <a:off x="-419099" y="133349"/>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Gene</a:t>
            </a:r>
          </a:p>
        </p:txBody>
      </p:sp>
      <p:sp>
        <p:nvSpPr>
          <p:cNvPr id="6" name="TextBox 5">
            <a:extLst>
              <a:ext uri="{FF2B5EF4-FFF2-40B4-BE49-F238E27FC236}">
                <a16:creationId xmlns:a16="http://schemas.microsoft.com/office/drawing/2014/main" id="{BF0D99AF-8EDC-4946-9A85-E8CBB840602C}"/>
              </a:ext>
            </a:extLst>
          </p:cNvPr>
          <p:cNvSpPr txBox="1"/>
          <p:nvPr/>
        </p:nvSpPr>
        <p:spPr>
          <a:xfrm>
            <a:off x="228602" y="2964916"/>
            <a:ext cx="96773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Pdk1</a:t>
            </a:r>
          </a:p>
        </p:txBody>
      </p:sp>
      <p:sp>
        <p:nvSpPr>
          <p:cNvPr id="7" name="TextBox 6">
            <a:extLst>
              <a:ext uri="{FF2B5EF4-FFF2-40B4-BE49-F238E27FC236}">
                <a16:creationId xmlns:a16="http://schemas.microsoft.com/office/drawing/2014/main" id="{06D7B386-4866-478F-8988-B2F2FD27C144}"/>
              </a:ext>
            </a:extLst>
          </p:cNvPr>
          <p:cNvSpPr txBox="1"/>
          <p:nvPr/>
        </p:nvSpPr>
        <p:spPr>
          <a:xfrm>
            <a:off x="320041" y="3827881"/>
            <a:ext cx="8763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Mxi1</a:t>
            </a:r>
          </a:p>
        </p:txBody>
      </p:sp>
      <p:sp>
        <p:nvSpPr>
          <p:cNvPr id="8" name="TextBox 7">
            <a:extLst>
              <a:ext uri="{FF2B5EF4-FFF2-40B4-BE49-F238E27FC236}">
                <a16:creationId xmlns:a16="http://schemas.microsoft.com/office/drawing/2014/main" id="{C766C746-9253-4DE6-BD97-5E2A2EEFD79F}"/>
              </a:ext>
            </a:extLst>
          </p:cNvPr>
          <p:cNvSpPr txBox="1"/>
          <p:nvPr/>
        </p:nvSpPr>
        <p:spPr>
          <a:xfrm>
            <a:off x="-15239" y="4690846"/>
            <a:ext cx="121158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Slc5a3</a:t>
            </a:r>
          </a:p>
        </p:txBody>
      </p:sp>
      <p:sp>
        <p:nvSpPr>
          <p:cNvPr id="9" name="TextBox 8">
            <a:extLst>
              <a:ext uri="{FF2B5EF4-FFF2-40B4-BE49-F238E27FC236}">
                <a16:creationId xmlns:a16="http://schemas.microsoft.com/office/drawing/2014/main" id="{1403C878-3F99-4264-950B-F6F7CD3B237D}"/>
              </a:ext>
            </a:extLst>
          </p:cNvPr>
          <p:cNvSpPr txBox="1"/>
          <p:nvPr/>
        </p:nvSpPr>
        <p:spPr>
          <a:xfrm>
            <a:off x="15241" y="5553811"/>
            <a:ext cx="11811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Ccng2</a:t>
            </a:r>
          </a:p>
        </p:txBody>
      </p:sp>
      <p:sp>
        <p:nvSpPr>
          <p:cNvPr id="10" name="TextBox 9">
            <a:extLst>
              <a:ext uri="{FF2B5EF4-FFF2-40B4-BE49-F238E27FC236}">
                <a16:creationId xmlns:a16="http://schemas.microsoft.com/office/drawing/2014/main" id="{A67235B3-9AB1-4E71-B2CD-A7F0637C443C}"/>
              </a:ext>
            </a:extLst>
          </p:cNvPr>
          <p:cNvSpPr txBox="1"/>
          <p:nvPr/>
        </p:nvSpPr>
        <p:spPr>
          <a:xfrm>
            <a:off x="175261" y="894429"/>
            <a:ext cx="102108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Eno2</a:t>
            </a:r>
          </a:p>
        </p:txBody>
      </p:sp>
      <p:sp>
        <p:nvSpPr>
          <p:cNvPr id="11" name="TextBox 10">
            <a:extLst>
              <a:ext uri="{FF2B5EF4-FFF2-40B4-BE49-F238E27FC236}">
                <a16:creationId xmlns:a16="http://schemas.microsoft.com/office/drawing/2014/main" id="{343594D0-D0DC-41C6-8037-C37681B955C1}"/>
              </a:ext>
            </a:extLst>
          </p:cNvPr>
          <p:cNvSpPr txBox="1"/>
          <p:nvPr/>
        </p:nvSpPr>
        <p:spPr>
          <a:xfrm>
            <a:off x="-144780" y="6416776"/>
            <a:ext cx="1341121"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Higd1a</a:t>
            </a:r>
          </a:p>
        </p:txBody>
      </p:sp>
      <p:sp>
        <p:nvSpPr>
          <p:cNvPr id="16" name="TextBox 15">
            <a:extLst>
              <a:ext uri="{FF2B5EF4-FFF2-40B4-BE49-F238E27FC236}">
                <a16:creationId xmlns:a16="http://schemas.microsoft.com/office/drawing/2014/main" id="{D462963F-D099-4A1F-A99E-260D13CE41CF}"/>
              </a:ext>
            </a:extLst>
          </p:cNvPr>
          <p:cNvSpPr txBox="1"/>
          <p:nvPr/>
        </p:nvSpPr>
        <p:spPr>
          <a:xfrm>
            <a:off x="2080259" y="3827881"/>
            <a:ext cx="74676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Mxi1</a:t>
            </a:r>
          </a:p>
        </p:txBody>
      </p:sp>
      <p:sp>
        <p:nvSpPr>
          <p:cNvPr id="17" name="TextBox 16">
            <a:extLst>
              <a:ext uri="{FF2B5EF4-FFF2-40B4-BE49-F238E27FC236}">
                <a16:creationId xmlns:a16="http://schemas.microsoft.com/office/drawing/2014/main" id="{AA60ABBF-DE0E-4FFF-955D-9FB73EC5A3C9}"/>
              </a:ext>
            </a:extLst>
          </p:cNvPr>
          <p:cNvSpPr txBox="1"/>
          <p:nvPr/>
        </p:nvSpPr>
        <p:spPr>
          <a:xfrm>
            <a:off x="1805941" y="4690846"/>
            <a:ext cx="102108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Slc5a3</a:t>
            </a:r>
          </a:p>
        </p:txBody>
      </p:sp>
      <p:sp>
        <p:nvSpPr>
          <p:cNvPr id="18" name="TextBox 17">
            <a:extLst>
              <a:ext uri="{FF2B5EF4-FFF2-40B4-BE49-F238E27FC236}">
                <a16:creationId xmlns:a16="http://schemas.microsoft.com/office/drawing/2014/main" id="{A69DE28A-6EB8-449A-9521-2A54B7211D75}"/>
              </a:ext>
            </a:extLst>
          </p:cNvPr>
          <p:cNvSpPr txBox="1"/>
          <p:nvPr/>
        </p:nvSpPr>
        <p:spPr>
          <a:xfrm>
            <a:off x="1805939" y="5553811"/>
            <a:ext cx="102108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Ccng2</a:t>
            </a:r>
          </a:p>
        </p:txBody>
      </p:sp>
      <p:sp>
        <p:nvSpPr>
          <p:cNvPr id="19" name="TextBox 18">
            <a:extLst>
              <a:ext uri="{FF2B5EF4-FFF2-40B4-BE49-F238E27FC236}">
                <a16:creationId xmlns:a16="http://schemas.microsoft.com/office/drawing/2014/main" id="{46B5919F-41B8-48BB-91AE-9F0313E97A3D}"/>
              </a:ext>
            </a:extLst>
          </p:cNvPr>
          <p:cNvSpPr txBox="1"/>
          <p:nvPr/>
        </p:nvSpPr>
        <p:spPr>
          <a:xfrm>
            <a:off x="2026919" y="894429"/>
            <a:ext cx="80010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Eno2</a:t>
            </a:r>
          </a:p>
        </p:txBody>
      </p:sp>
      <p:sp>
        <p:nvSpPr>
          <p:cNvPr id="20" name="TextBox 19">
            <a:extLst>
              <a:ext uri="{FF2B5EF4-FFF2-40B4-BE49-F238E27FC236}">
                <a16:creationId xmlns:a16="http://schemas.microsoft.com/office/drawing/2014/main" id="{67AA98D3-74AA-4A3F-8CE3-986911D423D8}"/>
              </a:ext>
            </a:extLst>
          </p:cNvPr>
          <p:cNvSpPr txBox="1"/>
          <p:nvPr/>
        </p:nvSpPr>
        <p:spPr>
          <a:xfrm>
            <a:off x="1684020" y="6416776"/>
            <a:ext cx="114300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Higd1a</a:t>
            </a:r>
          </a:p>
        </p:txBody>
      </p:sp>
      <p:sp>
        <p:nvSpPr>
          <p:cNvPr id="21" name="TextBox 20">
            <a:extLst>
              <a:ext uri="{FF2B5EF4-FFF2-40B4-BE49-F238E27FC236}">
                <a16:creationId xmlns:a16="http://schemas.microsoft.com/office/drawing/2014/main" id="{98A8DB12-5A27-4EF4-AD53-8418D6296F5D}"/>
              </a:ext>
            </a:extLst>
          </p:cNvPr>
          <p:cNvSpPr txBox="1"/>
          <p:nvPr/>
        </p:nvSpPr>
        <p:spPr>
          <a:xfrm>
            <a:off x="1207771" y="114298"/>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mRNA</a:t>
            </a:r>
          </a:p>
        </p:txBody>
      </p:sp>
      <p:cxnSp>
        <p:nvCxnSpPr>
          <p:cNvPr id="28" name="Straight Arrow Connector 27">
            <a:extLst>
              <a:ext uri="{FF2B5EF4-FFF2-40B4-BE49-F238E27FC236}">
                <a16:creationId xmlns:a16="http://schemas.microsoft.com/office/drawing/2014/main" id="{5F8FA41A-95DF-45C3-ABEA-C70C4C38913D}"/>
              </a:ext>
            </a:extLst>
          </p:cNvPr>
          <p:cNvCxnSpPr>
            <a:cxnSpLocks/>
            <a:stCxn id="6" idx="3"/>
            <a:endCxn id="15" idx="1"/>
          </p:cNvCxnSpPr>
          <p:nvPr/>
        </p:nvCxnSpPr>
        <p:spPr>
          <a:xfrm>
            <a:off x="1196341" y="3191612"/>
            <a:ext cx="8305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0BF69D8-3923-48D2-AC92-4F5DC963B027}"/>
              </a:ext>
            </a:extLst>
          </p:cNvPr>
          <p:cNvCxnSpPr>
            <a:cxnSpLocks/>
            <a:stCxn id="7" idx="3"/>
            <a:endCxn id="16" idx="1"/>
          </p:cNvCxnSpPr>
          <p:nvPr/>
        </p:nvCxnSpPr>
        <p:spPr>
          <a:xfrm>
            <a:off x="1196341" y="4054577"/>
            <a:ext cx="88391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0BB5643-03BF-4BD3-AF4B-17B26733D474}"/>
              </a:ext>
            </a:extLst>
          </p:cNvPr>
          <p:cNvCxnSpPr>
            <a:cxnSpLocks/>
            <a:stCxn id="8" idx="3"/>
            <a:endCxn id="17" idx="1"/>
          </p:cNvCxnSpPr>
          <p:nvPr/>
        </p:nvCxnSpPr>
        <p:spPr>
          <a:xfrm>
            <a:off x="1196341" y="4917542"/>
            <a:ext cx="60960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9702CDA2-0429-4E32-B9F8-9BCB82BF54C8}"/>
              </a:ext>
            </a:extLst>
          </p:cNvPr>
          <p:cNvCxnSpPr>
            <a:cxnSpLocks/>
            <a:stCxn id="9" idx="3"/>
            <a:endCxn id="18" idx="1"/>
          </p:cNvCxnSpPr>
          <p:nvPr/>
        </p:nvCxnSpPr>
        <p:spPr>
          <a:xfrm>
            <a:off x="1196341" y="5780507"/>
            <a:ext cx="60959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70D1391-6750-4C09-84A9-C34BB0BB8763}"/>
              </a:ext>
            </a:extLst>
          </p:cNvPr>
          <p:cNvCxnSpPr>
            <a:cxnSpLocks/>
            <a:stCxn id="11" idx="3"/>
            <a:endCxn id="20" idx="1"/>
          </p:cNvCxnSpPr>
          <p:nvPr/>
        </p:nvCxnSpPr>
        <p:spPr>
          <a:xfrm>
            <a:off x="1196341" y="6643472"/>
            <a:ext cx="4876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8DAD3B0-627A-4164-BB23-54F7D11B54A4}"/>
              </a:ext>
            </a:extLst>
          </p:cNvPr>
          <p:cNvCxnSpPr>
            <a:cxnSpLocks/>
            <a:stCxn id="10" idx="3"/>
            <a:endCxn id="19" idx="1"/>
          </p:cNvCxnSpPr>
          <p:nvPr/>
        </p:nvCxnSpPr>
        <p:spPr>
          <a:xfrm>
            <a:off x="1196341" y="1121125"/>
            <a:ext cx="83057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D913E2A4-2EC1-46C2-BAEC-BFE369708146}"/>
              </a:ext>
            </a:extLst>
          </p:cNvPr>
          <p:cNvSpPr txBox="1"/>
          <p:nvPr/>
        </p:nvSpPr>
        <p:spPr>
          <a:xfrm>
            <a:off x="3909060" y="3827881"/>
            <a:ext cx="1630681" cy="453391"/>
          </a:xfrm>
          <a:prstGeom prst="rect">
            <a:avLst/>
          </a:prstGeom>
        </p:spPr>
        <p:txBody>
          <a:bodyPr vert="horz" lIns="0" tIns="0" rIns="0" bIns="0" rtlCol="0">
            <a:noAutofit/>
          </a:bodyPr>
          <a:lstStyle/>
          <a:p>
            <a:pPr defTabSz="914400">
              <a:spcAft>
                <a:spcPts val="600"/>
              </a:spcAft>
            </a:pPr>
            <a:r>
              <a:rPr lang="en-US" sz="1600" dirty="0">
                <a:latin typeface="Arial" panose="020B0604020202020204" pitchFamily="34" charset="0"/>
                <a:cs typeface="Arial" panose="020B0604020202020204" pitchFamily="34" charset="0"/>
              </a:rPr>
              <a:t>Max-interacting protein 1</a:t>
            </a:r>
          </a:p>
        </p:txBody>
      </p:sp>
      <p:sp>
        <p:nvSpPr>
          <p:cNvPr id="50" name="TextBox 49">
            <a:extLst>
              <a:ext uri="{FF2B5EF4-FFF2-40B4-BE49-F238E27FC236}">
                <a16:creationId xmlns:a16="http://schemas.microsoft.com/office/drawing/2014/main" id="{C20C446C-F1A5-4D58-9AE6-C651DCEA366C}"/>
              </a:ext>
            </a:extLst>
          </p:cNvPr>
          <p:cNvSpPr txBox="1"/>
          <p:nvPr/>
        </p:nvSpPr>
        <p:spPr>
          <a:xfrm>
            <a:off x="3894287" y="5586267"/>
            <a:ext cx="947421" cy="366289"/>
          </a:xfrm>
          <a:prstGeom prst="rect">
            <a:avLst/>
          </a:prstGeom>
        </p:spPr>
        <p:txBody>
          <a:bodyPr vert="horz" lIns="0" tIns="0" rIns="0" bIns="0" rtlCol="0" anchor="ctr" anchorCtr="0">
            <a:normAutofit/>
          </a:bodyPr>
          <a:lstStyle/>
          <a:p>
            <a:pPr algn="ctr" defTabSz="914400">
              <a:spcAft>
                <a:spcPts val="600"/>
              </a:spcAft>
            </a:pPr>
            <a:r>
              <a:rPr lang="en-US" sz="1600" dirty="0">
                <a:latin typeface="Arial" panose="020B0604020202020204" pitchFamily="34" charset="0"/>
                <a:cs typeface="Arial" panose="020B0604020202020204" pitchFamily="34" charset="0"/>
              </a:rPr>
              <a:t>Cyclin-G2</a:t>
            </a:r>
          </a:p>
        </p:txBody>
      </p:sp>
      <p:sp>
        <p:nvSpPr>
          <p:cNvPr id="51" name="TextBox 50">
            <a:extLst>
              <a:ext uri="{FF2B5EF4-FFF2-40B4-BE49-F238E27FC236}">
                <a16:creationId xmlns:a16="http://schemas.microsoft.com/office/drawing/2014/main" id="{9DFC960B-C50B-402C-BB2F-EC79C28C5B81}"/>
              </a:ext>
            </a:extLst>
          </p:cNvPr>
          <p:cNvSpPr txBox="1"/>
          <p:nvPr/>
        </p:nvSpPr>
        <p:spPr>
          <a:xfrm>
            <a:off x="3909061" y="967344"/>
            <a:ext cx="1584960" cy="293964"/>
          </a:xfrm>
          <a:prstGeom prst="rect">
            <a:avLst/>
          </a:prstGeom>
        </p:spPr>
        <p:txBody>
          <a:bodyPr vert="horz" lIns="0" tIns="0" rIns="0" bIns="0" rtlCol="0">
            <a:normAutofit/>
          </a:bodyPr>
          <a:lstStyle/>
          <a:p>
            <a:pPr defTabSz="914400">
              <a:spcAft>
                <a:spcPts val="600"/>
              </a:spcAft>
            </a:pPr>
            <a:r>
              <a:rPr lang="en-US" sz="1600" b="1" dirty="0">
                <a:latin typeface="Arial" panose="020B0604020202020204" pitchFamily="34" charset="0"/>
                <a:cs typeface="Arial" panose="020B0604020202020204" pitchFamily="34" charset="0"/>
              </a:rPr>
              <a:t>Gamma-enolase</a:t>
            </a:r>
          </a:p>
        </p:txBody>
      </p:sp>
      <p:sp>
        <p:nvSpPr>
          <p:cNvPr id="52" name="TextBox 51">
            <a:extLst>
              <a:ext uri="{FF2B5EF4-FFF2-40B4-BE49-F238E27FC236}">
                <a16:creationId xmlns:a16="http://schemas.microsoft.com/office/drawing/2014/main" id="{3D5EC3AF-0EE0-406D-A708-5F13E2527437}"/>
              </a:ext>
            </a:extLst>
          </p:cNvPr>
          <p:cNvSpPr txBox="1"/>
          <p:nvPr/>
        </p:nvSpPr>
        <p:spPr>
          <a:xfrm>
            <a:off x="3909060" y="6416776"/>
            <a:ext cx="1363980" cy="453391"/>
          </a:xfrm>
          <a:prstGeom prst="rect">
            <a:avLst/>
          </a:prstGeom>
        </p:spPr>
        <p:txBody>
          <a:bodyPr vert="horz" lIns="0" tIns="0" rIns="0" bIns="0" rtlCol="0">
            <a:noAutofit/>
          </a:bodyPr>
          <a:lstStyle/>
          <a:p>
            <a:pPr defTabSz="914400">
              <a:spcAft>
                <a:spcPts val="600"/>
              </a:spcAft>
            </a:pPr>
            <a:r>
              <a:rPr lang="en-US" sz="1600" dirty="0">
                <a:latin typeface="Arial" panose="020B0604020202020204" pitchFamily="34" charset="0"/>
                <a:cs typeface="Arial" panose="020B0604020202020204" pitchFamily="34" charset="0"/>
              </a:rPr>
              <a:t>HIG1 domain family 1A</a:t>
            </a:r>
          </a:p>
        </p:txBody>
      </p:sp>
      <p:cxnSp>
        <p:nvCxnSpPr>
          <p:cNvPr id="54" name="Straight Arrow Connector 53">
            <a:extLst>
              <a:ext uri="{FF2B5EF4-FFF2-40B4-BE49-F238E27FC236}">
                <a16:creationId xmlns:a16="http://schemas.microsoft.com/office/drawing/2014/main" id="{AF8E0D66-F8C6-4CCF-B557-391E584D7051}"/>
              </a:ext>
            </a:extLst>
          </p:cNvPr>
          <p:cNvCxnSpPr>
            <a:cxnSpLocks/>
            <a:stCxn id="15" idx="3"/>
          </p:cNvCxnSpPr>
          <p:nvPr/>
        </p:nvCxnSpPr>
        <p:spPr>
          <a:xfrm>
            <a:off x="2827021" y="3191612"/>
            <a:ext cx="108203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7982330-7794-4A20-B358-933B6DEA3CCA}"/>
              </a:ext>
            </a:extLst>
          </p:cNvPr>
          <p:cNvCxnSpPr>
            <a:cxnSpLocks/>
            <a:stCxn id="16" idx="3"/>
            <a:endCxn id="48" idx="1"/>
          </p:cNvCxnSpPr>
          <p:nvPr/>
        </p:nvCxnSpPr>
        <p:spPr>
          <a:xfrm>
            <a:off x="2827020" y="4054577"/>
            <a:ext cx="108204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1564B4D-298D-457F-A178-4012790CE3CB}"/>
              </a:ext>
            </a:extLst>
          </p:cNvPr>
          <p:cNvCxnSpPr>
            <a:cxnSpLocks/>
            <a:stCxn id="17" idx="3"/>
            <a:endCxn id="49" idx="1"/>
          </p:cNvCxnSpPr>
          <p:nvPr/>
        </p:nvCxnSpPr>
        <p:spPr>
          <a:xfrm>
            <a:off x="2827021" y="4917542"/>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6E852D21-19D4-4B36-A40E-4362B8ECE013}"/>
              </a:ext>
            </a:extLst>
          </p:cNvPr>
          <p:cNvCxnSpPr>
            <a:cxnSpLocks/>
            <a:stCxn id="18" idx="3"/>
            <a:endCxn id="50" idx="1"/>
          </p:cNvCxnSpPr>
          <p:nvPr/>
        </p:nvCxnSpPr>
        <p:spPr>
          <a:xfrm flipV="1">
            <a:off x="2827020" y="5769412"/>
            <a:ext cx="1067267" cy="1109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3AAEF8AE-ECB2-4C3D-8F16-DDC62348DC75}"/>
              </a:ext>
            </a:extLst>
          </p:cNvPr>
          <p:cNvCxnSpPr>
            <a:cxnSpLocks/>
            <a:stCxn id="20" idx="3"/>
            <a:endCxn id="52" idx="1"/>
          </p:cNvCxnSpPr>
          <p:nvPr/>
        </p:nvCxnSpPr>
        <p:spPr>
          <a:xfrm>
            <a:off x="2827021" y="6643472"/>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98105AD2-283C-44E1-8E6F-5B82F3E03988}"/>
              </a:ext>
            </a:extLst>
          </p:cNvPr>
          <p:cNvCxnSpPr>
            <a:cxnSpLocks/>
            <a:stCxn id="19" idx="3"/>
            <a:endCxn id="51" idx="1"/>
          </p:cNvCxnSpPr>
          <p:nvPr/>
        </p:nvCxnSpPr>
        <p:spPr>
          <a:xfrm flipV="1">
            <a:off x="2827020" y="1114326"/>
            <a:ext cx="1082041" cy="6799"/>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2" name="Oval 141">
            <a:extLst>
              <a:ext uri="{FF2B5EF4-FFF2-40B4-BE49-F238E27FC236}">
                <a16:creationId xmlns:a16="http://schemas.microsoft.com/office/drawing/2014/main" id="{32B01F02-6FA9-4005-B3DD-9E2684DAEA06}"/>
              </a:ext>
            </a:extLst>
          </p:cNvPr>
          <p:cNvSpPr>
            <a:spLocks noChangeAspect="1"/>
          </p:cNvSpPr>
          <p:nvPr/>
        </p:nvSpPr>
        <p:spPr>
          <a:xfrm>
            <a:off x="2266950" y="3121128"/>
            <a:ext cx="198120" cy="19812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0DE9F2A1-4486-438F-9AD0-1A8E1685C96A}"/>
              </a:ext>
            </a:extLst>
          </p:cNvPr>
          <p:cNvSpPr txBox="1"/>
          <p:nvPr/>
        </p:nvSpPr>
        <p:spPr>
          <a:xfrm>
            <a:off x="2026920" y="2964916"/>
            <a:ext cx="800101" cy="453391"/>
          </a:xfrm>
          <a:prstGeom prst="rect">
            <a:avLst/>
          </a:prstGeom>
          <a:noFill/>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Pdk1</a:t>
            </a:r>
          </a:p>
        </p:txBody>
      </p:sp>
      <p:sp>
        <p:nvSpPr>
          <p:cNvPr id="47" name="TextBox 46">
            <a:extLst>
              <a:ext uri="{FF2B5EF4-FFF2-40B4-BE49-F238E27FC236}">
                <a16:creationId xmlns:a16="http://schemas.microsoft.com/office/drawing/2014/main" id="{1C1D58D6-481C-4138-A082-EFB2335504CA}"/>
              </a:ext>
            </a:extLst>
          </p:cNvPr>
          <p:cNvSpPr txBox="1"/>
          <p:nvPr/>
        </p:nvSpPr>
        <p:spPr>
          <a:xfrm>
            <a:off x="3909060" y="2964916"/>
            <a:ext cx="2420974" cy="715213"/>
          </a:xfrm>
          <a:prstGeom prst="rect">
            <a:avLst/>
          </a:prstGeom>
        </p:spPr>
        <p:txBody>
          <a:bodyPr vert="horz" lIns="0" tIns="0" rIns="0" bIns="0" rtlCol="0">
            <a:normAutofit lnSpcReduction="10000"/>
          </a:bodyPr>
          <a:lstStyle/>
          <a:p>
            <a:pPr defTabSz="914400"/>
            <a:r>
              <a:rPr lang="en-US" sz="1600" dirty="0">
                <a:latin typeface="Arial" panose="020B0604020202020204" pitchFamily="34" charset="0"/>
                <a:cs typeface="Arial" panose="020B0604020202020204" pitchFamily="34" charset="0"/>
              </a:rPr>
              <a:t>Pyruvate </a:t>
            </a:r>
          </a:p>
          <a:p>
            <a:pPr defTabSz="914400"/>
            <a:r>
              <a:rPr lang="en-US" sz="1600" dirty="0">
                <a:latin typeface="Arial" panose="020B0604020202020204" pitchFamily="34" charset="0"/>
                <a:cs typeface="Arial" panose="020B0604020202020204" pitchFamily="34" charset="0"/>
              </a:rPr>
              <a:t>dehydrogenase </a:t>
            </a:r>
          </a:p>
          <a:p>
            <a:pPr defTabSz="914400"/>
            <a:r>
              <a:rPr lang="en-US" sz="1600" dirty="0">
                <a:latin typeface="Arial" panose="020B0604020202020204" pitchFamily="34" charset="0"/>
                <a:cs typeface="Arial" panose="020B0604020202020204" pitchFamily="34" charset="0"/>
              </a:rPr>
              <a:t>kinase 1</a:t>
            </a:r>
          </a:p>
        </p:txBody>
      </p:sp>
      <p:sp>
        <p:nvSpPr>
          <p:cNvPr id="290" name="Flowchart: Connector 289">
            <a:extLst>
              <a:ext uri="{FF2B5EF4-FFF2-40B4-BE49-F238E27FC236}">
                <a16:creationId xmlns:a16="http://schemas.microsoft.com/office/drawing/2014/main" id="{E71B8575-6F96-4589-B4CF-CC17D594C376}"/>
              </a:ext>
            </a:extLst>
          </p:cNvPr>
          <p:cNvSpPr>
            <a:spLocks noChangeAspect="1"/>
          </p:cNvSpPr>
          <p:nvPr/>
        </p:nvSpPr>
        <p:spPr>
          <a:xfrm>
            <a:off x="4649843" y="1024395"/>
            <a:ext cx="89162" cy="89162"/>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7D2026B-96C1-4D69-A832-15AE5D3E2DF3}"/>
              </a:ext>
            </a:extLst>
          </p:cNvPr>
          <p:cNvSpPr txBox="1"/>
          <p:nvPr/>
        </p:nvSpPr>
        <p:spPr>
          <a:xfrm>
            <a:off x="4053841" y="114297"/>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Protein</a:t>
            </a:r>
          </a:p>
        </p:txBody>
      </p:sp>
      <p:sp>
        <p:nvSpPr>
          <p:cNvPr id="364" name="Flowchart: Connector 363">
            <a:extLst>
              <a:ext uri="{FF2B5EF4-FFF2-40B4-BE49-F238E27FC236}">
                <a16:creationId xmlns:a16="http://schemas.microsoft.com/office/drawing/2014/main" id="{F346002B-2AD9-4EF5-86A7-018BDB7065B4}"/>
              </a:ext>
            </a:extLst>
          </p:cNvPr>
          <p:cNvSpPr>
            <a:spLocks noChangeAspect="1"/>
          </p:cNvSpPr>
          <p:nvPr/>
        </p:nvSpPr>
        <p:spPr>
          <a:xfrm>
            <a:off x="2255520" y="3081737"/>
            <a:ext cx="89162" cy="89162"/>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42F4C626-EE2D-47D8-82AB-0E2F9D40DFB7}"/>
              </a:ext>
            </a:extLst>
          </p:cNvPr>
          <p:cNvSpPr txBox="1"/>
          <p:nvPr/>
        </p:nvSpPr>
        <p:spPr>
          <a:xfrm>
            <a:off x="3909060" y="4690846"/>
            <a:ext cx="1911169" cy="453391"/>
          </a:xfrm>
          <a:prstGeom prst="rect">
            <a:avLst/>
          </a:prstGeom>
        </p:spPr>
        <p:txBody>
          <a:bodyPr vert="horz" lIns="0" tIns="0" rIns="0" bIns="0" rtlCol="0">
            <a:noAutofit/>
          </a:bodyPr>
          <a:lstStyle/>
          <a:p>
            <a:pPr defTabSz="914400">
              <a:spcAft>
                <a:spcPts val="600"/>
              </a:spcAft>
            </a:pPr>
            <a:r>
              <a:rPr lang="en-US" sz="1600" dirty="0">
                <a:latin typeface="Arial" panose="020B0604020202020204" pitchFamily="34" charset="0"/>
                <a:cs typeface="Arial" panose="020B0604020202020204" pitchFamily="34" charset="0"/>
              </a:rPr>
              <a:t>Sodium/myo-inositol transporter</a:t>
            </a:r>
          </a:p>
        </p:txBody>
      </p:sp>
      <p:sp>
        <p:nvSpPr>
          <p:cNvPr id="149" name="TextBox 148">
            <a:extLst>
              <a:ext uri="{FF2B5EF4-FFF2-40B4-BE49-F238E27FC236}">
                <a16:creationId xmlns:a16="http://schemas.microsoft.com/office/drawing/2014/main" id="{872161CA-35C9-4CE1-8C7C-8AC923D918E5}"/>
              </a:ext>
            </a:extLst>
          </p:cNvPr>
          <p:cNvSpPr txBox="1"/>
          <p:nvPr/>
        </p:nvSpPr>
        <p:spPr>
          <a:xfrm>
            <a:off x="144782" y="2101951"/>
            <a:ext cx="105155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Egln1</a:t>
            </a:r>
          </a:p>
        </p:txBody>
      </p:sp>
      <p:sp>
        <p:nvSpPr>
          <p:cNvPr id="150" name="TextBox 149">
            <a:extLst>
              <a:ext uri="{FF2B5EF4-FFF2-40B4-BE49-F238E27FC236}">
                <a16:creationId xmlns:a16="http://schemas.microsoft.com/office/drawing/2014/main" id="{BE34A199-E219-41EC-8A57-9BD6BFA44DD4}"/>
              </a:ext>
            </a:extLst>
          </p:cNvPr>
          <p:cNvSpPr txBox="1"/>
          <p:nvPr/>
        </p:nvSpPr>
        <p:spPr>
          <a:xfrm>
            <a:off x="2080259" y="2101951"/>
            <a:ext cx="87630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Egln1</a:t>
            </a:r>
          </a:p>
        </p:txBody>
      </p:sp>
      <p:cxnSp>
        <p:nvCxnSpPr>
          <p:cNvPr id="151" name="Straight Arrow Connector 150">
            <a:extLst>
              <a:ext uri="{FF2B5EF4-FFF2-40B4-BE49-F238E27FC236}">
                <a16:creationId xmlns:a16="http://schemas.microsoft.com/office/drawing/2014/main" id="{AB12184E-E943-434B-AA9B-536B88E650AF}"/>
              </a:ext>
            </a:extLst>
          </p:cNvPr>
          <p:cNvCxnSpPr>
            <a:cxnSpLocks/>
            <a:stCxn id="149" idx="3"/>
            <a:endCxn id="150" idx="1"/>
          </p:cNvCxnSpPr>
          <p:nvPr/>
        </p:nvCxnSpPr>
        <p:spPr>
          <a:xfrm>
            <a:off x="1196341" y="2328647"/>
            <a:ext cx="88391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2" name="Straight Arrow Connector 151">
            <a:extLst>
              <a:ext uri="{FF2B5EF4-FFF2-40B4-BE49-F238E27FC236}">
                <a16:creationId xmlns:a16="http://schemas.microsoft.com/office/drawing/2014/main" id="{686FE279-34BF-4485-ABF8-5750881A8413}"/>
              </a:ext>
            </a:extLst>
          </p:cNvPr>
          <p:cNvCxnSpPr>
            <a:cxnSpLocks/>
            <a:stCxn id="150" idx="3"/>
          </p:cNvCxnSpPr>
          <p:nvPr/>
        </p:nvCxnSpPr>
        <p:spPr>
          <a:xfrm>
            <a:off x="2956559" y="2328647"/>
            <a:ext cx="93772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TextBox 152">
            <a:extLst>
              <a:ext uri="{FF2B5EF4-FFF2-40B4-BE49-F238E27FC236}">
                <a16:creationId xmlns:a16="http://schemas.microsoft.com/office/drawing/2014/main" id="{B3210035-9C87-4AF9-9299-7D49FD661EA2}"/>
              </a:ext>
            </a:extLst>
          </p:cNvPr>
          <p:cNvSpPr txBox="1"/>
          <p:nvPr/>
        </p:nvSpPr>
        <p:spPr>
          <a:xfrm>
            <a:off x="3900564" y="2101951"/>
            <a:ext cx="2971800" cy="715214"/>
          </a:xfrm>
          <a:prstGeom prst="rect">
            <a:avLst/>
          </a:prstGeom>
        </p:spPr>
        <p:txBody>
          <a:bodyPr vert="horz" lIns="0" tIns="0" rIns="0" bIns="0" rtlCol="0">
            <a:noAutofit/>
          </a:bodyPr>
          <a:lstStyle/>
          <a:p>
            <a:pPr defTabSz="914400"/>
            <a:r>
              <a:rPr lang="en-US" sz="1600" dirty="0">
                <a:latin typeface="Arial" panose="020B0604020202020204" pitchFamily="34" charset="0"/>
                <a:cs typeface="Arial" panose="020B0604020202020204" pitchFamily="34" charset="0"/>
              </a:rPr>
              <a:t>Prolyl-4-hydroxylase</a:t>
            </a:r>
          </a:p>
          <a:p>
            <a:pPr defTabSz="914400"/>
            <a:r>
              <a:rPr lang="en-US" sz="1600" dirty="0">
                <a:latin typeface="Arial" panose="020B0604020202020204" pitchFamily="34" charset="0"/>
                <a:cs typeface="Arial" panose="020B0604020202020204" pitchFamily="34" charset="0"/>
              </a:rPr>
              <a:t> (PHD) domain-</a:t>
            </a:r>
          </a:p>
          <a:p>
            <a:pPr defTabSz="914400"/>
            <a:r>
              <a:rPr lang="en-US" sz="1600" dirty="0">
                <a:latin typeface="Arial" panose="020B0604020202020204" pitchFamily="34" charset="0"/>
                <a:cs typeface="Arial" panose="020B0604020202020204" pitchFamily="34" charset="0"/>
              </a:rPr>
              <a:t>containing protein 1</a:t>
            </a:r>
          </a:p>
        </p:txBody>
      </p:sp>
      <p:grpSp>
        <p:nvGrpSpPr>
          <p:cNvPr id="191" name="Group 190">
            <a:extLst>
              <a:ext uri="{FF2B5EF4-FFF2-40B4-BE49-F238E27FC236}">
                <a16:creationId xmlns:a16="http://schemas.microsoft.com/office/drawing/2014/main" id="{5D015D6E-710A-C941-9BC7-AB35EF5220E1}"/>
              </a:ext>
            </a:extLst>
          </p:cNvPr>
          <p:cNvGrpSpPr/>
          <p:nvPr/>
        </p:nvGrpSpPr>
        <p:grpSpPr>
          <a:xfrm>
            <a:off x="2255521" y="894428"/>
            <a:ext cx="171450" cy="5522347"/>
            <a:chOff x="2255521" y="894428"/>
            <a:chExt cx="171450" cy="5522347"/>
          </a:xfrm>
        </p:grpSpPr>
        <p:cxnSp>
          <p:nvCxnSpPr>
            <p:cNvPr id="97" name="Connector: Curved 96">
              <a:extLst>
                <a:ext uri="{FF2B5EF4-FFF2-40B4-BE49-F238E27FC236}">
                  <a16:creationId xmlns:a16="http://schemas.microsoft.com/office/drawing/2014/main" id="{D194E6C1-CD59-4E92-A412-FFD5FC20B74B}"/>
                </a:ext>
              </a:extLst>
            </p:cNvPr>
            <p:cNvCxnSpPr>
              <a:cxnSpLocks/>
              <a:stCxn id="19" idx="0"/>
              <a:endCxn id="20" idx="0"/>
            </p:cNvCxnSpPr>
            <p:nvPr/>
          </p:nvCxnSpPr>
          <p:spPr>
            <a:xfrm rot="16200000" flipH="1" flipV="1">
              <a:off x="-419928" y="3569877"/>
              <a:ext cx="5522347" cy="171449"/>
            </a:xfrm>
            <a:prstGeom prst="bentConnector5">
              <a:avLst>
                <a:gd name="adj1" fmla="val -4140"/>
                <a:gd name="adj2" fmla="val -366669"/>
                <a:gd name="adj3" fmla="val 9274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Connector: Curved 106">
              <a:extLst>
                <a:ext uri="{FF2B5EF4-FFF2-40B4-BE49-F238E27FC236}">
                  <a16:creationId xmlns:a16="http://schemas.microsoft.com/office/drawing/2014/main" id="{6BBCF2C8-4802-40C5-BC31-D997A6DB26D4}"/>
                </a:ext>
              </a:extLst>
            </p:cNvPr>
            <p:cNvCxnSpPr>
              <a:cxnSpLocks/>
            </p:cNvCxnSpPr>
            <p:nvPr/>
          </p:nvCxnSpPr>
          <p:spPr>
            <a:xfrm rot="5400000">
              <a:off x="1391726" y="2383062"/>
              <a:ext cx="2070488" cy="2"/>
            </a:xfrm>
            <a:prstGeom prst="bentConnector5">
              <a:avLst>
                <a:gd name="adj1" fmla="val 13289"/>
                <a:gd name="adj2" fmla="val 31432600000"/>
                <a:gd name="adj3" fmla="val 111041"/>
              </a:avLst>
            </a:prstGeom>
            <a:ln w="76200">
              <a:solidFill>
                <a:schemeClr val="accent6"/>
              </a:solidFill>
              <a:tailEnd type="ova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99" name="Connector: Curved 98">
              <a:extLst>
                <a:ext uri="{FF2B5EF4-FFF2-40B4-BE49-F238E27FC236}">
                  <a16:creationId xmlns:a16="http://schemas.microsoft.com/office/drawing/2014/main" id="{A2796B51-80E5-44EA-9877-936BE8813959}"/>
                </a:ext>
              </a:extLst>
            </p:cNvPr>
            <p:cNvCxnSpPr>
              <a:cxnSpLocks/>
              <a:stCxn id="19" idx="0"/>
              <a:endCxn id="17" idx="0"/>
            </p:cNvCxnSpPr>
            <p:nvPr/>
          </p:nvCxnSpPr>
          <p:spPr>
            <a:xfrm rot="16200000" flipH="1" flipV="1">
              <a:off x="473517" y="2737392"/>
              <a:ext cx="3796417" cy="110489"/>
            </a:xfrm>
            <a:prstGeom prst="bentConnector5">
              <a:avLst>
                <a:gd name="adj1" fmla="val -6021"/>
                <a:gd name="adj2" fmla="val -568972"/>
                <a:gd name="adj3" fmla="val 88888"/>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161" name="CellGrowth">
            <a:hlinkClick r:id="" action="ppaction://media"/>
            <a:extLst>
              <a:ext uri="{FF2B5EF4-FFF2-40B4-BE49-F238E27FC236}">
                <a16:creationId xmlns:a16="http://schemas.microsoft.com/office/drawing/2014/main" id="{A37E1E37-9B36-AC4D-8CF2-CFB0287A920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20647" t="16325" r="16988" b="24854"/>
          <a:stretch/>
        </p:blipFill>
        <p:spPr>
          <a:xfrm>
            <a:off x="7335252" y="-30654"/>
            <a:ext cx="3352865" cy="2371757"/>
          </a:xfrm>
          <a:prstGeom prst="rect">
            <a:avLst/>
          </a:prstGeom>
        </p:spPr>
      </p:pic>
      <p:sp>
        <p:nvSpPr>
          <p:cNvPr id="184" name="Rectangle 183">
            <a:extLst>
              <a:ext uri="{FF2B5EF4-FFF2-40B4-BE49-F238E27FC236}">
                <a16:creationId xmlns:a16="http://schemas.microsoft.com/office/drawing/2014/main" id="{6CAFC3AE-2863-8C48-9A8E-E209AD839445}"/>
              </a:ext>
            </a:extLst>
          </p:cNvPr>
          <p:cNvSpPr/>
          <p:nvPr/>
        </p:nvSpPr>
        <p:spPr>
          <a:xfrm>
            <a:off x="27140" y="1454693"/>
            <a:ext cx="4382248" cy="5339148"/>
          </a:xfrm>
          <a:prstGeom prst="rect">
            <a:avLst/>
          </a:prstGeom>
          <a:solidFill>
            <a:srgbClr val="FFFFFF">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9" name="bonefracture">
            <a:hlinkClick r:id="" action="ppaction://media"/>
            <a:extLst>
              <a:ext uri="{FF2B5EF4-FFF2-40B4-BE49-F238E27FC236}">
                <a16:creationId xmlns:a16="http://schemas.microsoft.com/office/drawing/2014/main" id="{AC0AB485-174A-7D40-ADB1-06587A457775}"/>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8"/>
          <a:srcRect l="5067" t="4746" r="26307"/>
          <a:stretch/>
        </p:blipFill>
        <p:spPr>
          <a:xfrm>
            <a:off x="3131817" y="1937818"/>
            <a:ext cx="4724854" cy="4918634"/>
          </a:xfrm>
          <a:prstGeom prst="rect">
            <a:avLst/>
          </a:prstGeom>
        </p:spPr>
      </p:pic>
      <p:grpSp>
        <p:nvGrpSpPr>
          <p:cNvPr id="181" name="Group 180">
            <a:extLst>
              <a:ext uri="{FF2B5EF4-FFF2-40B4-BE49-F238E27FC236}">
                <a16:creationId xmlns:a16="http://schemas.microsoft.com/office/drawing/2014/main" id="{2AE8404B-2BFF-5342-9C82-1F384DC4FA07}"/>
              </a:ext>
            </a:extLst>
          </p:cNvPr>
          <p:cNvGrpSpPr/>
          <p:nvPr/>
        </p:nvGrpSpPr>
        <p:grpSpPr>
          <a:xfrm>
            <a:off x="4701540" y="1024393"/>
            <a:ext cx="3574944" cy="711905"/>
            <a:chOff x="4701540" y="1024393"/>
            <a:chExt cx="3574944" cy="711905"/>
          </a:xfrm>
        </p:grpSpPr>
        <p:cxnSp>
          <p:nvCxnSpPr>
            <p:cNvPr id="222" name="Connector: Curved 130">
              <a:extLst>
                <a:ext uri="{FF2B5EF4-FFF2-40B4-BE49-F238E27FC236}">
                  <a16:creationId xmlns:a16="http://schemas.microsoft.com/office/drawing/2014/main" id="{8E5D1959-8DA6-394F-B424-0364A85E21C6}"/>
                </a:ext>
              </a:extLst>
            </p:cNvPr>
            <p:cNvCxnSpPr>
              <a:cxnSpLocks/>
              <a:stCxn id="51" idx="2"/>
              <a:endCxn id="218" idx="2"/>
            </p:cNvCxnSpPr>
            <p:nvPr/>
          </p:nvCxnSpPr>
          <p:spPr>
            <a:xfrm rot="16200000" flipH="1">
              <a:off x="5159661" y="803187"/>
              <a:ext cx="474990" cy="1391231"/>
            </a:xfrm>
            <a:prstGeom prst="bentConnector3">
              <a:avLst>
                <a:gd name="adj1" fmla="val 148127"/>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cxnSp>
          <p:nvCxnSpPr>
            <p:cNvPr id="223" name="Connector: Curved 96">
              <a:extLst>
                <a:ext uri="{FF2B5EF4-FFF2-40B4-BE49-F238E27FC236}">
                  <a16:creationId xmlns:a16="http://schemas.microsoft.com/office/drawing/2014/main" id="{97033CCC-33FF-7645-8477-F129E73CA700}"/>
                </a:ext>
              </a:extLst>
            </p:cNvPr>
            <p:cNvCxnSpPr>
              <a:cxnSpLocks/>
              <a:stCxn id="218" idx="0"/>
            </p:cNvCxnSpPr>
            <p:nvPr/>
          </p:nvCxnSpPr>
          <p:spPr>
            <a:xfrm rot="5400000" flipH="1" flipV="1">
              <a:off x="7098295" y="18870"/>
              <a:ext cx="172666" cy="2183712"/>
            </a:xfrm>
            <a:prstGeom prst="bentConnector2">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8" name="Rectangle: Rounded Corners 255">
              <a:extLst>
                <a:ext uri="{FF2B5EF4-FFF2-40B4-BE49-F238E27FC236}">
                  <a16:creationId xmlns:a16="http://schemas.microsoft.com/office/drawing/2014/main" id="{94FA8171-D72C-934D-B5FB-80094F57DD30}"/>
                </a:ext>
              </a:extLst>
            </p:cNvPr>
            <p:cNvSpPr/>
            <p:nvPr/>
          </p:nvSpPr>
          <p:spPr>
            <a:xfrm>
              <a:off x="5285844" y="1197059"/>
              <a:ext cx="1613855" cy="539239"/>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Neuromodulin (</a:t>
              </a:r>
              <a:r>
                <a:rPr lang="en-US" sz="1600" b="1" i="1" dirty="0">
                  <a:solidFill>
                    <a:schemeClr val="tx1"/>
                  </a:solidFill>
                </a:rPr>
                <a:t>Gap43</a:t>
              </a:r>
              <a:r>
                <a:rPr lang="en-US" sz="1600" b="1" dirty="0">
                  <a:solidFill>
                    <a:schemeClr val="tx1"/>
                  </a:solidFill>
                </a:rPr>
                <a:t>)</a:t>
              </a:r>
              <a:endParaRPr lang="en-US" sz="1600" dirty="0">
                <a:solidFill>
                  <a:schemeClr val="tx1"/>
                </a:solidFill>
              </a:endParaRPr>
            </a:p>
          </p:txBody>
        </p:sp>
      </p:grpSp>
      <p:sp>
        <p:nvSpPr>
          <p:cNvPr id="187" name="TextBox 186">
            <a:extLst>
              <a:ext uri="{FF2B5EF4-FFF2-40B4-BE49-F238E27FC236}">
                <a16:creationId xmlns:a16="http://schemas.microsoft.com/office/drawing/2014/main" id="{EA60D3F8-C2CF-2444-9142-E6F0274CA303}"/>
              </a:ext>
            </a:extLst>
          </p:cNvPr>
          <p:cNvSpPr txBox="1"/>
          <p:nvPr/>
        </p:nvSpPr>
        <p:spPr>
          <a:xfrm>
            <a:off x="9742433" y="4307195"/>
            <a:ext cx="2072456" cy="492443"/>
          </a:xfrm>
          <a:prstGeom prst="rect">
            <a:avLst/>
          </a:prstGeom>
          <a:noFill/>
        </p:spPr>
        <p:txBody>
          <a:bodyPr wrap="square" lIns="0" tIns="0" rIns="0" bIns="0" rtlCol="0">
            <a:spAutoFit/>
          </a:bodyPr>
          <a:lstStyle/>
          <a:p>
            <a:pPr algn="ctr"/>
            <a:r>
              <a:rPr lang="en-US" sz="3200" dirty="0">
                <a:latin typeface="Arial" panose="020B0604020202020204" pitchFamily="34" charset="0"/>
                <a:cs typeface="Arial" panose="020B0604020202020204" pitchFamily="34" charset="0"/>
              </a:rPr>
              <a:t>Osteocytes</a:t>
            </a:r>
          </a:p>
        </p:txBody>
      </p:sp>
      <p:sp>
        <p:nvSpPr>
          <p:cNvPr id="237" name="TextBox 236">
            <a:extLst>
              <a:ext uri="{FF2B5EF4-FFF2-40B4-BE49-F238E27FC236}">
                <a16:creationId xmlns:a16="http://schemas.microsoft.com/office/drawing/2014/main" id="{C5C6C4B9-D299-E04F-9FB1-A8B10493F720}"/>
              </a:ext>
            </a:extLst>
          </p:cNvPr>
          <p:cNvSpPr txBox="1"/>
          <p:nvPr/>
        </p:nvSpPr>
        <p:spPr>
          <a:xfrm>
            <a:off x="9708184" y="4241681"/>
            <a:ext cx="2163775" cy="492443"/>
          </a:xfrm>
          <a:prstGeom prst="rect">
            <a:avLst/>
          </a:prstGeom>
          <a:noFill/>
        </p:spPr>
        <p:txBody>
          <a:bodyPr wrap="square" lIns="0" tIns="0" rIns="0" bIns="0" rtlCol="0">
            <a:spAutoFit/>
          </a:bodyPr>
          <a:lstStyle/>
          <a:p>
            <a:pPr algn="ctr"/>
            <a:r>
              <a:rPr lang="en-US" sz="3200" dirty="0">
                <a:latin typeface="Arial" panose="020B0604020202020204" pitchFamily="34" charset="0"/>
                <a:cs typeface="Arial" panose="020B0604020202020204" pitchFamily="34" charset="0"/>
              </a:rPr>
              <a:t>Osteoblasts</a:t>
            </a:r>
          </a:p>
        </p:txBody>
      </p:sp>
      <p:sp>
        <p:nvSpPr>
          <p:cNvPr id="240" name="TextBox 239">
            <a:extLst>
              <a:ext uri="{FF2B5EF4-FFF2-40B4-BE49-F238E27FC236}">
                <a16:creationId xmlns:a16="http://schemas.microsoft.com/office/drawing/2014/main" id="{2708630A-7C7F-0B42-8E9F-1F2AD922943E}"/>
              </a:ext>
            </a:extLst>
          </p:cNvPr>
          <p:cNvSpPr txBox="1"/>
          <p:nvPr/>
        </p:nvSpPr>
        <p:spPr>
          <a:xfrm>
            <a:off x="9813873" y="3934370"/>
            <a:ext cx="2030728" cy="800219"/>
          </a:xfrm>
          <a:prstGeom prst="rect">
            <a:avLst/>
          </a:prstGeom>
          <a:noFill/>
        </p:spPr>
        <p:txBody>
          <a:bodyPr wrap="square" lIns="0" tIns="0" rIns="0" bIns="0" rtlCol="0">
            <a:spAutoFit/>
          </a:bodyPr>
          <a:lstStyle/>
          <a:p>
            <a:pPr algn="ctr"/>
            <a:r>
              <a:rPr lang="en-US" sz="2600" dirty="0">
                <a:latin typeface="Arial" panose="020B0604020202020204" pitchFamily="34" charset="0"/>
                <a:cs typeface="Arial" panose="020B0604020202020204" pitchFamily="34" charset="0"/>
              </a:rPr>
              <a:t>Eno2</a:t>
            </a:r>
          </a:p>
          <a:p>
            <a:pPr algn="ctr"/>
            <a:r>
              <a:rPr lang="en-US" sz="2600" b="1" dirty="0">
                <a:solidFill>
                  <a:srgbClr val="FF0000"/>
                </a:solidFill>
                <a:latin typeface="Arial" panose="020B0604020202020204" pitchFamily="34" charset="0"/>
                <a:cs typeface="Arial" panose="020B0604020202020204" pitchFamily="34" charset="0"/>
              </a:rPr>
              <a:t>Messenger?</a:t>
            </a:r>
          </a:p>
        </p:txBody>
      </p:sp>
      <p:sp>
        <p:nvSpPr>
          <p:cNvPr id="188" name="Circular Arrow 187">
            <a:extLst>
              <a:ext uri="{FF2B5EF4-FFF2-40B4-BE49-F238E27FC236}">
                <a16:creationId xmlns:a16="http://schemas.microsoft.com/office/drawing/2014/main" id="{CC9A5B20-F0DC-B446-92EA-633E153F21CA}"/>
              </a:ext>
            </a:extLst>
          </p:cNvPr>
          <p:cNvSpPr>
            <a:spLocks noChangeAspect="1"/>
          </p:cNvSpPr>
          <p:nvPr/>
        </p:nvSpPr>
        <p:spPr>
          <a:xfrm rot="867638" flipV="1">
            <a:off x="9331243" y="3005652"/>
            <a:ext cx="2894837" cy="2894837"/>
          </a:xfrm>
          <a:prstGeom prst="circularArrow">
            <a:avLst>
              <a:gd name="adj1" fmla="val 7218"/>
              <a:gd name="adj2" fmla="val 1142319"/>
              <a:gd name="adj3" fmla="val 20389505"/>
              <a:gd name="adj4" fmla="val 2586218"/>
              <a:gd name="adj5" fmla="val 1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128041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91"/>
                                        </p:tgtEl>
                                        <p:attrNameLst>
                                          <p:attrName>style.visibility</p:attrName>
                                        </p:attrNameLst>
                                      </p:cBhvr>
                                      <p:to>
                                        <p:strVal val="visible"/>
                                      </p:to>
                                    </p:set>
                                    <p:animEffect transition="in" filter="wipe(up)">
                                      <p:cBhvr>
                                        <p:cTn id="7" dur="500"/>
                                        <p:tgtEl>
                                          <p:spTgt spid="191"/>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81"/>
                                        </p:tgtEl>
                                        <p:attrNameLst>
                                          <p:attrName>style.visibility</p:attrName>
                                        </p:attrNameLst>
                                      </p:cBhvr>
                                      <p:to>
                                        <p:strVal val="visible"/>
                                      </p:to>
                                    </p:set>
                                    <p:animEffect transition="in" filter="wipe(left)">
                                      <p:cBhvr>
                                        <p:cTn id="11" dur="500"/>
                                        <p:tgtEl>
                                          <p:spTgt spid="18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61"/>
                                        </p:tgtEl>
                                        <p:attrNameLst>
                                          <p:attrName>style.visibility</p:attrName>
                                        </p:attrNameLst>
                                      </p:cBhvr>
                                      <p:to>
                                        <p:strVal val="visible"/>
                                      </p:to>
                                    </p:set>
                                    <p:animEffect transition="in" filter="wipe(left)">
                                      <p:cBhvr>
                                        <p:cTn id="15" dur="500"/>
                                        <p:tgtEl>
                                          <p:spTgt spid="161"/>
                                        </p:tgtEl>
                                      </p:cBhvr>
                                    </p:animEffect>
                                  </p:childTnLst>
                                </p:cTn>
                              </p:par>
                            </p:childTnLst>
                          </p:cTn>
                        </p:par>
                        <p:par>
                          <p:cTn id="16" fill="hold">
                            <p:stCondLst>
                              <p:cond delay="1500"/>
                            </p:stCondLst>
                            <p:childTnLst>
                              <p:par>
                                <p:cTn id="17" presetID="1" presetClass="mediacall" presetSubtype="0" fill="hold" nodeType="afterEffect">
                                  <p:stCondLst>
                                    <p:cond delay="0"/>
                                  </p:stCondLst>
                                  <p:childTnLst>
                                    <p:cmd type="call" cmd="playFrom(0.0)">
                                      <p:cBhvr>
                                        <p:cTn id="18" dur="7128" fill="hold"/>
                                        <p:tgtEl>
                                          <p:spTgt spid="161"/>
                                        </p:tgtEl>
                                      </p:cBhvr>
                                    </p:cmd>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59"/>
                                        </p:tgtEl>
                                        <p:attrNameLst>
                                          <p:attrName>style.visibility</p:attrName>
                                        </p:attrNameLst>
                                      </p:cBhvr>
                                      <p:to>
                                        <p:strVal val="visible"/>
                                      </p:to>
                                    </p:set>
                                    <p:animEffect transition="in" filter="fade">
                                      <p:cBhvr>
                                        <p:cTn id="23" dur="500"/>
                                        <p:tgtEl>
                                          <p:spTgt spid="15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84"/>
                                        </p:tgtEl>
                                        <p:attrNameLst>
                                          <p:attrName>style.visibility</p:attrName>
                                        </p:attrNameLst>
                                      </p:cBhvr>
                                      <p:to>
                                        <p:strVal val="visible"/>
                                      </p:to>
                                    </p:set>
                                    <p:animEffect transition="in" filter="fade">
                                      <p:cBhvr>
                                        <p:cTn id="26" dur="500"/>
                                        <p:tgtEl>
                                          <p:spTgt spid="184"/>
                                        </p:tgtEl>
                                      </p:cBhvr>
                                    </p:animEffect>
                                  </p:childTnLst>
                                </p:cTn>
                              </p:par>
                            </p:childTnLst>
                          </p:cTn>
                        </p:par>
                        <p:par>
                          <p:cTn id="27" fill="hold">
                            <p:stCondLst>
                              <p:cond delay="500"/>
                            </p:stCondLst>
                            <p:childTnLst>
                              <p:par>
                                <p:cTn id="28" presetID="1" presetClass="mediacall" presetSubtype="0" fill="hold" nodeType="afterEffect">
                                  <p:stCondLst>
                                    <p:cond delay="0"/>
                                  </p:stCondLst>
                                  <p:childTnLst>
                                    <p:cmd type="call" cmd="playFrom(0.0)">
                                      <p:cBhvr>
                                        <p:cTn id="29" dur="7390" fill="hold"/>
                                        <p:tgtEl>
                                          <p:spTgt spid="159"/>
                                        </p:tgtEl>
                                      </p:cBhvr>
                                    </p:cmd>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40"/>
                                        </p:tgtEl>
                                        <p:attrNameLst>
                                          <p:attrName>style.visibility</p:attrName>
                                        </p:attrNameLst>
                                      </p:cBhvr>
                                      <p:to>
                                        <p:strVal val="visible"/>
                                      </p:to>
                                    </p:set>
                                    <p:animEffect transition="in" filter="fade">
                                      <p:cBhvr>
                                        <p:cTn id="34" dur="500"/>
                                        <p:tgtEl>
                                          <p:spTgt spid="240"/>
                                        </p:tgtEl>
                                      </p:cBhvr>
                                    </p:animEffect>
                                  </p:childTnLst>
                                </p:cTn>
                              </p:par>
                              <p:par>
                                <p:cTn id="35" presetID="10" presetClass="entr" presetSubtype="0" fill="hold" grpId="1" nodeType="withEffect">
                                  <p:stCondLst>
                                    <p:cond delay="0"/>
                                  </p:stCondLst>
                                  <p:childTnLst>
                                    <p:set>
                                      <p:cBhvr>
                                        <p:cTn id="36" dur="1" fill="hold">
                                          <p:stCondLst>
                                            <p:cond delay="0"/>
                                          </p:stCondLst>
                                        </p:cTn>
                                        <p:tgtEl>
                                          <p:spTgt spid="238"/>
                                        </p:tgtEl>
                                        <p:attrNameLst>
                                          <p:attrName>style.visibility</p:attrName>
                                        </p:attrNameLst>
                                      </p:cBhvr>
                                      <p:to>
                                        <p:strVal val="visible"/>
                                      </p:to>
                                    </p:set>
                                    <p:animEffect transition="in" filter="fade">
                                      <p:cBhvr>
                                        <p:cTn id="37" dur="500"/>
                                        <p:tgtEl>
                                          <p:spTgt spid="238"/>
                                        </p:tgtEl>
                                      </p:cBhvr>
                                    </p:animEffect>
                                  </p:childTnLst>
                                </p:cTn>
                              </p:par>
                              <p:par>
                                <p:cTn id="38" presetID="10" presetClass="entr" presetSubtype="0" fill="hold" grpId="1" nodeType="withEffect">
                                  <p:stCondLst>
                                    <p:cond delay="0"/>
                                  </p:stCondLst>
                                  <p:childTnLst>
                                    <p:set>
                                      <p:cBhvr>
                                        <p:cTn id="39" dur="1" fill="hold">
                                          <p:stCondLst>
                                            <p:cond delay="0"/>
                                          </p:stCondLst>
                                        </p:cTn>
                                        <p:tgtEl>
                                          <p:spTgt spid="187"/>
                                        </p:tgtEl>
                                        <p:attrNameLst>
                                          <p:attrName>style.visibility</p:attrName>
                                        </p:attrNameLst>
                                      </p:cBhvr>
                                      <p:to>
                                        <p:strVal val="visible"/>
                                      </p:to>
                                    </p:set>
                                    <p:animEffect transition="in" filter="fade">
                                      <p:cBhvr>
                                        <p:cTn id="40" dur="500"/>
                                        <p:tgtEl>
                                          <p:spTgt spid="187"/>
                                        </p:tgtEl>
                                      </p:cBhvr>
                                    </p:animEffect>
                                  </p:childTnLst>
                                </p:cTn>
                              </p:par>
                              <p:par>
                                <p:cTn id="41" presetID="10" presetClass="entr" presetSubtype="0" fill="hold" grpId="1" nodeType="withEffect">
                                  <p:stCondLst>
                                    <p:cond delay="0"/>
                                  </p:stCondLst>
                                  <p:childTnLst>
                                    <p:set>
                                      <p:cBhvr>
                                        <p:cTn id="42" dur="1" fill="hold">
                                          <p:stCondLst>
                                            <p:cond delay="0"/>
                                          </p:stCondLst>
                                        </p:cTn>
                                        <p:tgtEl>
                                          <p:spTgt spid="237"/>
                                        </p:tgtEl>
                                        <p:attrNameLst>
                                          <p:attrName>style.visibility</p:attrName>
                                        </p:attrNameLst>
                                      </p:cBhvr>
                                      <p:to>
                                        <p:strVal val="visible"/>
                                      </p:to>
                                    </p:set>
                                    <p:animEffect transition="in" filter="fade">
                                      <p:cBhvr>
                                        <p:cTn id="43" dur="500"/>
                                        <p:tgtEl>
                                          <p:spTgt spid="237"/>
                                        </p:tgtEl>
                                      </p:cBhvr>
                                    </p:animEffect>
                                  </p:childTnLst>
                                </p:cTn>
                              </p:par>
                              <p:par>
                                <p:cTn id="44" presetID="0" presetClass="path" presetSubtype="0" accel="50000" decel="50000" fill="hold" grpId="0" nodeType="withEffect">
                                  <p:stCondLst>
                                    <p:cond delay="0"/>
                                  </p:stCondLst>
                                  <p:childTnLst>
                                    <p:animMotion origin="layout" path="M 0.00325 0.00301 L 0.00325 -0.2162 " pathEditMode="relative" rAng="0" ptsTypes="AA">
                                      <p:cBhvr>
                                        <p:cTn id="45" dur="2000" fill="hold"/>
                                        <p:tgtEl>
                                          <p:spTgt spid="238"/>
                                        </p:tgtEl>
                                        <p:attrNameLst>
                                          <p:attrName>ppt_x</p:attrName>
                                          <p:attrName>ppt_y</p:attrName>
                                        </p:attrNameLst>
                                      </p:cBhvr>
                                      <p:rCtr x="0" y="-10972"/>
                                    </p:animMotion>
                                  </p:childTnLst>
                                </p:cTn>
                              </p:par>
                              <p:par>
                                <p:cTn id="46" presetID="0" presetClass="path" presetSubtype="0" accel="50000" decel="50000" fill="hold" grpId="0" nodeType="withEffect">
                                  <p:stCondLst>
                                    <p:cond delay="0"/>
                                  </p:stCondLst>
                                  <p:childTnLst>
                                    <p:animMotion origin="layout" path="M 4.16667E-6 1.85185E-6 L -0.18672 0.00416 " pathEditMode="relative" rAng="0" ptsTypes="AA">
                                      <p:cBhvr>
                                        <p:cTn id="47" dur="2000" fill="hold"/>
                                        <p:tgtEl>
                                          <p:spTgt spid="237"/>
                                        </p:tgtEl>
                                        <p:attrNameLst>
                                          <p:attrName>ppt_x</p:attrName>
                                          <p:attrName>ppt_y</p:attrName>
                                        </p:attrNameLst>
                                      </p:cBhvr>
                                      <p:rCtr x="-9336" y="208"/>
                                    </p:animMotion>
                                  </p:childTnLst>
                                </p:cTn>
                              </p:par>
                              <p:par>
                                <p:cTn id="48" presetID="0" presetClass="path" presetSubtype="0" accel="50000" decel="50000" fill="hold" grpId="0" nodeType="withEffect">
                                  <p:stCondLst>
                                    <p:cond delay="0"/>
                                  </p:stCondLst>
                                  <p:childTnLst>
                                    <p:animMotion origin="layout" path="M -4.375E-6 1.11111E-6 L 0.00547 0.20417 " pathEditMode="relative" rAng="0" ptsTypes="AA">
                                      <p:cBhvr>
                                        <p:cTn id="49" dur="2000" fill="hold"/>
                                        <p:tgtEl>
                                          <p:spTgt spid="187"/>
                                        </p:tgtEl>
                                        <p:attrNameLst>
                                          <p:attrName>ppt_x</p:attrName>
                                          <p:attrName>ppt_y</p:attrName>
                                        </p:attrNameLst>
                                      </p:cBhvr>
                                      <p:rCtr x="273" y="10208"/>
                                    </p:animMotion>
                                  </p:childTnLst>
                                </p:cTn>
                              </p:par>
                              <p:par>
                                <p:cTn id="50" presetID="35" presetClass="entr" presetSubtype="0" fill="hold" grpId="0" nodeType="withEffect">
                                  <p:stCondLst>
                                    <p:cond delay="0"/>
                                  </p:stCondLst>
                                  <p:childTnLst>
                                    <p:set>
                                      <p:cBhvr>
                                        <p:cTn id="51" dur="1" fill="hold">
                                          <p:stCondLst>
                                            <p:cond delay="0"/>
                                          </p:stCondLst>
                                        </p:cTn>
                                        <p:tgtEl>
                                          <p:spTgt spid="188"/>
                                        </p:tgtEl>
                                        <p:attrNameLst>
                                          <p:attrName>style.visibility</p:attrName>
                                        </p:attrNameLst>
                                      </p:cBhvr>
                                      <p:to>
                                        <p:strVal val="visible"/>
                                      </p:to>
                                    </p:set>
                                    <p:animEffect transition="in" filter="fade">
                                      <p:cBhvr>
                                        <p:cTn id="52" dur="2000"/>
                                        <p:tgtEl>
                                          <p:spTgt spid="188"/>
                                        </p:tgtEl>
                                      </p:cBhvr>
                                    </p:animEffect>
                                    <p:anim calcmode="lin" valueType="num">
                                      <p:cBhvr>
                                        <p:cTn id="53" dur="2000" fill="hold"/>
                                        <p:tgtEl>
                                          <p:spTgt spid="188"/>
                                        </p:tgtEl>
                                        <p:attrNameLst>
                                          <p:attrName>style.rotation</p:attrName>
                                        </p:attrNameLst>
                                      </p:cBhvr>
                                      <p:tavLst>
                                        <p:tav tm="0">
                                          <p:val>
                                            <p:fltVal val="720"/>
                                          </p:val>
                                        </p:tav>
                                        <p:tav tm="100000">
                                          <p:val>
                                            <p:fltVal val="0"/>
                                          </p:val>
                                        </p:tav>
                                      </p:tavLst>
                                    </p:anim>
                                    <p:anim calcmode="lin" valueType="num">
                                      <p:cBhvr>
                                        <p:cTn id="54" dur="2000" fill="hold"/>
                                        <p:tgtEl>
                                          <p:spTgt spid="188"/>
                                        </p:tgtEl>
                                        <p:attrNameLst>
                                          <p:attrName>ppt_h</p:attrName>
                                        </p:attrNameLst>
                                      </p:cBhvr>
                                      <p:tavLst>
                                        <p:tav tm="0">
                                          <p:val>
                                            <p:fltVal val="0"/>
                                          </p:val>
                                        </p:tav>
                                        <p:tav tm="100000">
                                          <p:val>
                                            <p:strVal val="#ppt_h"/>
                                          </p:val>
                                        </p:tav>
                                      </p:tavLst>
                                    </p:anim>
                                    <p:anim calcmode="lin" valueType="num">
                                      <p:cBhvr>
                                        <p:cTn id="55" dur="2000" fill="hold"/>
                                        <p:tgtEl>
                                          <p:spTgt spid="188"/>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56" fill="hold" display="0">
                  <p:stCondLst>
                    <p:cond delay="indefinite"/>
                  </p:stCondLst>
                </p:cTn>
                <p:tgtEl>
                  <p:spTgt spid="159"/>
                </p:tgtEl>
              </p:cMediaNode>
            </p:video>
            <p:video>
              <p:cMediaNode vol="80000">
                <p:cTn id="57" repeatCount="indefinite" fill="hold" display="0">
                  <p:stCondLst>
                    <p:cond delay="indefinite"/>
                  </p:stCondLst>
                </p:cTn>
                <p:tgtEl>
                  <p:spTgt spid="161"/>
                </p:tgtEl>
              </p:cMediaNode>
            </p:video>
          </p:childTnLst>
        </p:cTn>
      </p:par>
    </p:tnLst>
    <p:bldLst>
      <p:bldP spid="238" grpId="0"/>
      <p:bldP spid="238" grpId="1"/>
      <p:bldP spid="184" grpId="0" animBg="1"/>
      <p:bldP spid="187" grpId="0"/>
      <p:bldP spid="187" grpId="1"/>
      <p:bldP spid="237" grpId="0"/>
      <p:bldP spid="237" grpId="1"/>
      <p:bldP spid="240" grpId="0"/>
      <p:bldP spid="18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4" name="Presentation1">
            <a:hlinkClick r:id="" action="ppaction://media"/>
            <a:extLst>
              <a:ext uri="{FF2B5EF4-FFF2-40B4-BE49-F238E27FC236}">
                <a16:creationId xmlns:a16="http://schemas.microsoft.com/office/drawing/2014/main" id="{26F2D7AA-502D-41FD-838F-B50E6188EFC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971222" y="3100972"/>
            <a:ext cx="4933950" cy="3700464"/>
          </a:xfrm>
          <a:prstGeom prst="rect">
            <a:avLst/>
          </a:prstGeom>
        </p:spPr>
      </p:pic>
      <p:sp>
        <p:nvSpPr>
          <p:cNvPr id="14" name="TextBox 13">
            <a:extLst>
              <a:ext uri="{FF2B5EF4-FFF2-40B4-BE49-F238E27FC236}">
                <a16:creationId xmlns:a16="http://schemas.microsoft.com/office/drawing/2014/main" id="{55E7E5FF-AE06-4503-ACB4-AFB282031A76}"/>
              </a:ext>
            </a:extLst>
          </p:cNvPr>
          <p:cNvSpPr txBox="1"/>
          <p:nvPr/>
        </p:nvSpPr>
        <p:spPr>
          <a:xfrm>
            <a:off x="-419099" y="133349"/>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Gene</a:t>
            </a:r>
          </a:p>
        </p:txBody>
      </p:sp>
      <p:sp>
        <p:nvSpPr>
          <p:cNvPr id="5" name="TextBox 4">
            <a:extLst>
              <a:ext uri="{FF2B5EF4-FFF2-40B4-BE49-F238E27FC236}">
                <a16:creationId xmlns:a16="http://schemas.microsoft.com/office/drawing/2014/main" id="{119ECEFD-845D-4AB0-9006-75AAAF3CB2A9}"/>
              </a:ext>
            </a:extLst>
          </p:cNvPr>
          <p:cNvSpPr txBox="1"/>
          <p:nvPr/>
        </p:nvSpPr>
        <p:spPr>
          <a:xfrm>
            <a:off x="144782" y="811529"/>
            <a:ext cx="105155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Egln1</a:t>
            </a:r>
          </a:p>
        </p:txBody>
      </p:sp>
      <p:sp>
        <p:nvSpPr>
          <p:cNvPr id="6" name="TextBox 5">
            <a:extLst>
              <a:ext uri="{FF2B5EF4-FFF2-40B4-BE49-F238E27FC236}">
                <a16:creationId xmlns:a16="http://schemas.microsoft.com/office/drawing/2014/main" id="{BF0D99AF-8EDC-4946-9A85-E8CBB840602C}"/>
              </a:ext>
            </a:extLst>
          </p:cNvPr>
          <p:cNvSpPr txBox="1"/>
          <p:nvPr/>
        </p:nvSpPr>
        <p:spPr>
          <a:xfrm>
            <a:off x="228602" y="1674494"/>
            <a:ext cx="96773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Pdk1</a:t>
            </a:r>
          </a:p>
        </p:txBody>
      </p:sp>
      <p:sp>
        <p:nvSpPr>
          <p:cNvPr id="7" name="TextBox 6">
            <a:extLst>
              <a:ext uri="{FF2B5EF4-FFF2-40B4-BE49-F238E27FC236}">
                <a16:creationId xmlns:a16="http://schemas.microsoft.com/office/drawing/2014/main" id="{06D7B386-4866-478F-8988-B2F2FD27C144}"/>
              </a:ext>
            </a:extLst>
          </p:cNvPr>
          <p:cNvSpPr txBox="1"/>
          <p:nvPr/>
        </p:nvSpPr>
        <p:spPr>
          <a:xfrm>
            <a:off x="320041" y="2537459"/>
            <a:ext cx="8763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Mxi1</a:t>
            </a:r>
          </a:p>
        </p:txBody>
      </p:sp>
      <p:sp>
        <p:nvSpPr>
          <p:cNvPr id="8" name="TextBox 7">
            <a:extLst>
              <a:ext uri="{FF2B5EF4-FFF2-40B4-BE49-F238E27FC236}">
                <a16:creationId xmlns:a16="http://schemas.microsoft.com/office/drawing/2014/main" id="{C766C746-9253-4DE6-BD97-5E2A2EEFD79F}"/>
              </a:ext>
            </a:extLst>
          </p:cNvPr>
          <p:cNvSpPr txBox="1"/>
          <p:nvPr/>
        </p:nvSpPr>
        <p:spPr>
          <a:xfrm>
            <a:off x="-15239" y="3400424"/>
            <a:ext cx="121158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Slc5a3</a:t>
            </a:r>
          </a:p>
        </p:txBody>
      </p:sp>
      <p:sp>
        <p:nvSpPr>
          <p:cNvPr id="12" name="TextBox 11">
            <a:extLst>
              <a:ext uri="{FF2B5EF4-FFF2-40B4-BE49-F238E27FC236}">
                <a16:creationId xmlns:a16="http://schemas.microsoft.com/office/drawing/2014/main" id="{ABB7D6AB-2B8C-4DE5-B4BD-0596DE80F189}"/>
              </a:ext>
            </a:extLst>
          </p:cNvPr>
          <p:cNvSpPr txBox="1"/>
          <p:nvPr/>
        </p:nvSpPr>
        <p:spPr>
          <a:xfrm>
            <a:off x="1950721" y="811529"/>
            <a:ext cx="87630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Egln1</a:t>
            </a:r>
          </a:p>
        </p:txBody>
      </p:sp>
      <p:sp>
        <p:nvSpPr>
          <p:cNvPr id="16" name="TextBox 15">
            <a:extLst>
              <a:ext uri="{FF2B5EF4-FFF2-40B4-BE49-F238E27FC236}">
                <a16:creationId xmlns:a16="http://schemas.microsoft.com/office/drawing/2014/main" id="{D462963F-D099-4A1F-A99E-260D13CE41CF}"/>
              </a:ext>
            </a:extLst>
          </p:cNvPr>
          <p:cNvSpPr txBox="1"/>
          <p:nvPr/>
        </p:nvSpPr>
        <p:spPr>
          <a:xfrm>
            <a:off x="2080259" y="2537459"/>
            <a:ext cx="74676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Mxi1</a:t>
            </a:r>
          </a:p>
        </p:txBody>
      </p:sp>
      <p:sp>
        <p:nvSpPr>
          <p:cNvPr id="17" name="TextBox 16">
            <a:extLst>
              <a:ext uri="{FF2B5EF4-FFF2-40B4-BE49-F238E27FC236}">
                <a16:creationId xmlns:a16="http://schemas.microsoft.com/office/drawing/2014/main" id="{AA60ABBF-DE0E-4FFF-955D-9FB73EC5A3C9}"/>
              </a:ext>
            </a:extLst>
          </p:cNvPr>
          <p:cNvSpPr txBox="1"/>
          <p:nvPr/>
        </p:nvSpPr>
        <p:spPr>
          <a:xfrm>
            <a:off x="1805941" y="3400424"/>
            <a:ext cx="102108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Slc5a3</a:t>
            </a:r>
          </a:p>
        </p:txBody>
      </p:sp>
      <p:sp>
        <p:nvSpPr>
          <p:cNvPr id="21" name="TextBox 20">
            <a:extLst>
              <a:ext uri="{FF2B5EF4-FFF2-40B4-BE49-F238E27FC236}">
                <a16:creationId xmlns:a16="http://schemas.microsoft.com/office/drawing/2014/main" id="{98A8DB12-5A27-4EF4-AD53-8418D6296F5D}"/>
              </a:ext>
            </a:extLst>
          </p:cNvPr>
          <p:cNvSpPr txBox="1"/>
          <p:nvPr/>
        </p:nvSpPr>
        <p:spPr>
          <a:xfrm>
            <a:off x="1207771" y="114298"/>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mRNA</a:t>
            </a:r>
          </a:p>
        </p:txBody>
      </p:sp>
      <p:cxnSp>
        <p:nvCxnSpPr>
          <p:cNvPr id="23" name="Straight Arrow Connector 22">
            <a:extLst>
              <a:ext uri="{FF2B5EF4-FFF2-40B4-BE49-F238E27FC236}">
                <a16:creationId xmlns:a16="http://schemas.microsoft.com/office/drawing/2014/main" id="{D47A363C-FFC1-4CC2-9642-51F57F29CA38}"/>
              </a:ext>
            </a:extLst>
          </p:cNvPr>
          <p:cNvCxnSpPr>
            <a:cxnSpLocks/>
            <a:stCxn id="5" idx="3"/>
            <a:endCxn id="12" idx="1"/>
          </p:cNvCxnSpPr>
          <p:nvPr/>
        </p:nvCxnSpPr>
        <p:spPr>
          <a:xfrm>
            <a:off x="1196341" y="1038225"/>
            <a:ext cx="75438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F8FA41A-95DF-45C3-ABEA-C70C4C38913D}"/>
              </a:ext>
            </a:extLst>
          </p:cNvPr>
          <p:cNvCxnSpPr>
            <a:cxnSpLocks/>
            <a:stCxn id="6" idx="3"/>
            <a:endCxn id="15" idx="1"/>
          </p:cNvCxnSpPr>
          <p:nvPr/>
        </p:nvCxnSpPr>
        <p:spPr>
          <a:xfrm>
            <a:off x="1196341" y="1901190"/>
            <a:ext cx="8305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0BF69D8-3923-48D2-AC92-4F5DC963B027}"/>
              </a:ext>
            </a:extLst>
          </p:cNvPr>
          <p:cNvCxnSpPr>
            <a:cxnSpLocks/>
            <a:stCxn id="7" idx="3"/>
            <a:endCxn id="16" idx="1"/>
          </p:cNvCxnSpPr>
          <p:nvPr/>
        </p:nvCxnSpPr>
        <p:spPr>
          <a:xfrm>
            <a:off x="1196341" y="2764155"/>
            <a:ext cx="88391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0BB5643-03BF-4BD3-AF4B-17B26733D474}"/>
              </a:ext>
            </a:extLst>
          </p:cNvPr>
          <p:cNvCxnSpPr>
            <a:cxnSpLocks/>
            <a:stCxn id="8" idx="3"/>
            <a:endCxn id="17" idx="1"/>
          </p:cNvCxnSpPr>
          <p:nvPr/>
        </p:nvCxnSpPr>
        <p:spPr>
          <a:xfrm>
            <a:off x="1196341" y="3627120"/>
            <a:ext cx="60960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D913E2A4-2EC1-46C2-BAEC-BFE369708146}"/>
              </a:ext>
            </a:extLst>
          </p:cNvPr>
          <p:cNvSpPr txBox="1"/>
          <p:nvPr/>
        </p:nvSpPr>
        <p:spPr>
          <a:xfrm>
            <a:off x="3909060" y="2537459"/>
            <a:ext cx="1630681"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Max-interacting protein 1</a:t>
            </a:r>
          </a:p>
        </p:txBody>
      </p:sp>
      <p:sp>
        <p:nvSpPr>
          <p:cNvPr id="49" name="TextBox 48">
            <a:extLst>
              <a:ext uri="{FF2B5EF4-FFF2-40B4-BE49-F238E27FC236}">
                <a16:creationId xmlns:a16="http://schemas.microsoft.com/office/drawing/2014/main" id="{42F4C626-EE2D-47D8-82AB-0E2F9D40DFB7}"/>
              </a:ext>
            </a:extLst>
          </p:cNvPr>
          <p:cNvSpPr txBox="1"/>
          <p:nvPr/>
        </p:nvSpPr>
        <p:spPr>
          <a:xfrm>
            <a:off x="3909060" y="3400424"/>
            <a:ext cx="2080260" cy="453391"/>
          </a:xfrm>
          <a:prstGeom prst="rect">
            <a:avLst/>
          </a:prstGeom>
        </p:spPr>
        <p:txBody>
          <a:bodyPr vert="horz" lIns="0" tIns="0" rIns="0" bIns="0" rtlCol="0">
            <a:normAutofit fontScale="62500" lnSpcReduction="20000"/>
          </a:bodyPr>
          <a:lstStyle/>
          <a:p>
            <a:pPr defTabSz="914400">
              <a:spcAft>
                <a:spcPts val="600"/>
              </a:spcAft>
            </a:pPr>
            <a:r>
              <a:rPr lang="en-US" sz="2600" b="1" dirty="0">
                <a:latin typeface="Arial" panose="020B0604020202020204" pitchFamily="34" charset="0"/>
                <a:cs typeface="Arial" panose="020B0604020202020204" pitchFamily="34" charset="0"/>
              </a:rPr>
              <a:t>Sodium/myo-inositol transporter</a:t>
            </a:r>
          </a:p>
        </p:txBody>
      </p:sp>
      <p:cxnSp>
        <p:nvCxnSpPr>
          <p:cNvPr id="53" name="Straight Arrow Connector 52">
            <a:extLst>
              <a:ext uri="{FF2B5EF4-FFF2-40B4-BE49-F238E27FC236}">
                <a16:creationId xmlns:a16="http://schemas.microsoft.com/office/drawing/2014/main" id="{0BCC1FF4-AABF-41BF-A09D-B6F039C5A269}"/>
              </a:ext>
            </a:extLst>
          </p:cNvPr>
          <p:cNvCxnSpPr>
            <a:cxnSpLocks/>
            <a:stCxn id="12" idx="3"/>
            <a:endCxn id="46" idx="1"/>
          </p:cNvCxnSpPr>
          <p:nvPr/>
        </p:nvCxnSpPr>
        <p:spPr>
          <a:xfrm>
            <a:off x="2827021" y="1038225"/>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AF8E0D66-F8C6-4CCF-B557-391E584D7051}"/>
              </a:ext>
            </a:extLst>
          </p:cNvPr>
          <p:cNvCxnSpPr>
            <a:cxnSpLocks/>
            <a:stCxn id="15" idx="3"/>
            <a:endCxn id="47" idx="1"/>
          </p:cNvCxnSpPr>
          <p:nvPr/>
        </p:nvCxnSpPr>
        <p:spPr>
          <a:xfrm>
            <a:off x="2827021" y="1901190"/>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7982330-7794-4A20-B358-933B6DEA3CCA}"/>
              </a:ext>
            </a:extLst>
          </p:cNvPr>
          <p:cNvCxnSpPr>
            <a:cxnSpLocks/>
            <a:stCxn id="16" idx="3"/>
            <a:endCxn id="48" idx="1"/>
          </p:cNvCxnSpPr>
          <p:nvPr/>
        </p:nvCxnSpPr>
        <p:spPr>
          <a:xfrm>
            <a:off x="2827020" y="2764155"/>
            <a:ext cx="108204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1564B4D-298D-457F-A178-4012790CE3CB}"/>
              </a:ext>
            </a:extLst>
          </p:cNvPr>
          <p:cNvCxnSpPr>
            <a:cxnSpLocks/>
            <a:stCxn id="17" idx="3"/>
            <a:endCxn id="49" idx="1"/>
          </p:cNvCxnSpPr>
          <p:nvPr/>
        </p:nvCxnSpPr>
        <p:spPr>
          <a:xfrm>
            <a:off x="2827021" y="3627120"/>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2" name="Oval 141">
            <a:extLst>
              <a:ext uri="{FF2B5EF4-FFF2-40B4-BE49-F238E27FC236}">
                <a16:creationId xmlns:a16="http://schemas.microsoft.com/office/drawing/2014/main" id="{32B01F02-6FA9-4005-B3DD-9E2684DAEA06}"/>
              </a:ext>
            </a:extLst>
          </p:cNvPr>
          <p:cNvSpPr>
            <a:spLocks noChangeAspect="1"/>
          </p:cNvSpPr>
          <p:nvPr/>
        </p:nvSpPr>
        <p:spPr>
          <a:xfrm>
            <a:off x="2266950" y="1830706"/>
            <a:ext cx="198120" cy="19812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0DE9F2A1-4486-438F-9AD0-1A8E1685C96A}"/>
              </a:ext>
            </a:extLst>
          </p:cNvPr>
          <p:cNvSpPr txBox="1"/>
          <p:nvPr/>
        </p:nvSpPr>
        <p:spPr>
          <a:xfrm>
            <a:off x="2026920" y="1674494"/>
            <a:ext cx="800101" cy="453391"/>
          </a:xfrm>
          <a:prstGeom prst="rect">
            <a:avLst/>
          </a:prstGeom>
          <a:noFill/>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Pdk1</a:t>
            </a:r>
          </a:p>
        </p:txBody>
      </p:sp>
      <p:grpSp>
        <p:nvGrpSpPr>
          <p:cNvPr id="361" name="Group 360">
            <a:extLst>
              <a:ext uri="{FF2B5EF4-FFF2-40B4-BE49-F238E27FC236}">
                <a16:creationId xmlns:a16="http://schemas.microsoft.com/office/drawing/2014/main" id="{E091672D-5B9C-4AC8-AB1F-6D1D981E1FC8}"/>
              </a:ext>
            </a:extLst>
          </p:cNvPr>
          <p:cNvGrpSpPr/>
          <p:nvPr/>
        </p:nvGrpSpPr>
        <p:grpSpPr>
          <a:xfrm>
            <a:off x="6492240" y="115810"/>
            <a:ext cx="5524259" cy="814792"/>
            <a:chOff x="6492240" y="115810"/>
            <a:chExt cx="5524259" cy="814792"/>
          </a:xfrm>
        </p:grpSpPr>
        <p:cxnSp>
          <p:nvCxnSpPr>
            <p:cNvPr id="131" name="Connector: Curved 130">
              <a:extLst>
                <a:ext uri="{FF2B5EF4-FFF2-40B4-BE49-F238E27FC236}">
                  <a16:creationId xmlns:a16="http://schemas.microsoft.com/office/drawing/2014/main" id="{21E37C53-C404-459D-AE1E-433FB504EC9B}"/>
                </a:ext>
              </a:extLst>
            </p:cNvPr>
            <p:cNvCxnSpPr>
              <a:cxnSpLocks/>
              <a:endCxn id="133" idx="2"/>
            </p:cNvCxnSpPr>
            <p:nvPr/>
          </p:nvCxnSpPr>
          <p:spPr>
            <a:xfrm flipV="1">
              <a:off x="6492240" y="463597"/>
              <a:ext cx="877254" cy="467005"/>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133" name="Oval 132">
              <a:extLst>
                <a:ext uri="{FF2B5EF4-FFF2-40B4-BE49-F238E27FC236}">
                  <a16:creationId xmlns:a16="http://schemas.microsoft.com/office/drawing/2014/main" id="{01B6D2D7-539E-42EC-9C30-1A5F998F9FBB}"/>
                </a:ext>
              </a:extLst>
            </p:cNvPr>
            <p:cNvSpPr/>
            <p:nvPr/>
          </p:nvSpPr>
          <p:spPr>
            <a:xfrm>
              <a:off x="7369494" y="236901"/>
              <a:ext cx="1440182" cy="453391"/>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20204" pitchFamily="34" charset="0"/>
                  <a:cs typeface="Arial" panose="020B0604020202020204" pitchFamily="34" charset="0"/>
                </a:rPr>
                <a:t>HIF1-</a:t>
              </a:r>
              <a:r>
                <a:rPr lang="el-GR" sz="2000" dirty="0">
                  <a:solidFill>
                    <a:schemeClr val="tx1"/>
                  </a:solidFill>
                  <a:latin typeface="Arial" panose="020B0604020202020204" pitchFamily="34" charset="0"/>
                  <a:cs typeface="Arial" panose="020B0604020202020204" pitchFamily="34" charset="0"/>
                </a:rPr>
                <a:t>α</a:t>
              </a:r>
              <a:endParaRPr lang="en-US" sz="2000" dirty="0">
                <a:solidFill>
                  <a:schemeClr val="tx1"/>
                </a:solidFill>
                <a:latin typeface="Arial" panose="020B0604020202020204" pitchFamily="34" charset="0"/>
                <a:cs typeface="Arial" panose="020B0604020202020204" pitchFamily="34" charset="0"/>
              </a:endParaRPr>
            </a:p>
          </p:txBody>
        </p:sp>
        <p:cxnSp>
          <p:nvCxnSpPr>
            <p:cNvPr id="134" name="Connector: Curved 96">
              <a:extLst>
                <a:ext uri="{FF2B5EF4-FFF2-40B4-BE49-F238E27FC236}">
                  <a16:creationId xmlns:a16="http://schemas.microsoft.com/office/drawing/2014/main" id="{B607D256-24B8-41D5-9027-ACBBD950C948}"/>
                </a:ext>
              </a:extLst>
            </p:cNvPr>
            <p:cNvCxnSpPr>
              <a:cxnSpLocks/>
              <a:stCxn id="133" idx="6"/>
              <a:endCxn id="138" idx="1"/>
            </p:cNvCxnSpPr>
            <p:nvPr/>
          </p:nvCxnSpPr>
          <p:spPr>
            <a:xfrm flipV="1">
              <a:off x="8809676" y="258050"/>
              <a:ext cx="1282543" cy="205547"/>
            </a:xfrm>
            <a:prstGeom prst="bentConnector3">
              <a:avLst>
                <a:gd name="adj1" fmla="val 50000"/>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8" name="Rectangle: Rounded Corners 137">
              <a:extLst>
                <a:ext uri="{FF2B5EF4-FFF2-40B4-BE49-F238E27FC236}">
                  <a16:creationId xmlns:a16="http://schemas.microsoft.com/office/drawing/2014/main" id="{AE77F28D-FC99-4C47-B599-33DA6844025F}"/>
                </a:ext>
              </a:extLst>
            </p:cNvPr>
            <p:cNvSpPr/>
            <p:nvPr/>
          </p:nvSpPr>
          <p:spPr>
            <a:xfrm>
              <a:off x="10092219" y="115810"/>
              <a:ext cx="1924280" cy="284480"/>
            </a:xfrm>
            <a:prstGeom prst="roundRect">
              <a:avLst>
                <a:gd name="adj" fmla="val 38473"/>
              </a:avLst>
            </a:prstGeom>
            <a:solidFill>
              <a:schemeClr val="bg1">
                <a:alpha val="50196"/>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Hypoxic Response</a:t>
              </a:r>
            </a:p>
          </p:txBody>
        </p:sp>
      </p:grpSp>
      <p:sp>
        <p:nvSpPr>
          <p:cNvPr id="47" name="TextBox 46">
            <a:extLst>
              <a:ext uri="{FF2B5EF4-FFF2-40B4-BE49-F238E27FC236}">
                <a16:creationId xmlns:a16="http://schemas.microsoft.com/office/drawing/2014/main" id="{1C1D58D6-481C-4138-A082-EFB2335504CA}"/>
              </a:ext>
            </a:extLst>
          </p:cNvPr>
          <p:cNvSpPr txBox="1"/>
          <p:nvPr/>
        </p:nvSpPr>
        <p:spPr>
          <a:xfrm>
            <a:off x="3909060" y="1674494"/>
            <a:ext cx="2420974" cy="453391"/>
          </a:xfrm>
          <a:prstGeom prst="rect">
            <a:avLst/>
          </a:prstGeom>
        </p:spPr>
        <p:txBody>
          <a:bodyPr vert="horz" lIns="0" tIns="0" rIns="0" bIns="0" rtlCol="0">
            <a:normAutofit fontScale="62500" lnSpcReduction="20000"/>
          </a:bodyPr>
          <a:lstStyle/>
          <a:p>
            <a:pPr defTabSz="914400">
              <a:spcAft>
                <a:spcPts val="600"/>
              </a:spcAft>
            </a:pPr>
            <a:r>
              <a:rPr lang="en-US" sz="2600" b="1" dirty="0">
                <a:latin typeface="Arial" panose="020B0604020202020204" pitchFamily="34" charset="0"/>
                <a:cs typeface="Arial" panose="020B0604020202020204" pitchFamily="34" charset="0"/>
              </a:rPr>
              <a:t>Pyruvate dehydrogenase kinase 1</a:t>
            </a:r>
          </a:p>
        </p:txBody>
      </p:sp>
      <p:grpSp>
        <p:nvGrpSpPr>
          <p:cNvPr id="371" name="Group 370">
            <a:extLst>
              <a:ext uri="{FF2B5EF4-FFF2-40B4-BE49-F238E27FC236}">
                <a16:creationId xmlns:a16="http://schemas.microsoft.com/office/drawing/2014/main" id="{58CAB5A0-FCB3-4E63-B463-7BCF80FC355F}"/>
              </a:ext>
            </a:extLst>
          </p:cNvPr>
          <p:cNvGrpSpPr/>
          <p:nvPr/>
        </p:nvGrpSpPr>
        <p:grpSpPr>
          <a:xfrm>
            <a:off x="2268577" y="690292"/>
            <a:ext cx="5821008" cy="1177128"/>
            <a:chOff x="2268577" y="690292"/>
            <a:chExt cx="5821008" cy="1177128"/>
          </a:xfrm>
        </p:grpSpPr>
        <p:cxnSp>
          <p:nvCxnSpPr>
            <p:cNvPr id="140" name="Connector: Curved 139">
              <a:extLst>
                <a:ext uri="{FF2B5EF4-FFF2-40B4-BE49-F238E27FC236}">
                  <a16:creationId xmlns:a16="http://schemas.microsoft.com/office/drawing/2014/main" id="{C4E599A7-382E-4810-9499-BD1C8C39D47B}"/>
                </a:ext>
              </a:extLst>
            </p:cNvPr>
            <p:cNvCxnSpPr>
              <a:cxnSpLocks/>
              <a:stCxn id="133" idx="4"/>
              <a:endCxn id="364" idx="3"/>
            </p:cNvCxnSpPr>
            <p:nvPr/>
          </p:nvCxnSpPr>
          <p:spPr>
            <a:xfrm rot="5400000">
              <a:off x="4590517" y="-1631648"/>
              <a:ext cx="1177128" cy="5821008"/>
            </a:xfrm>
            <a:prstGeom prst="bentConnector3">
              <a:avLst>
                <a:gd name="adj1" fmla="val 124934"/>
              </a:avLst>
            </a:prstGeom>
            <a:ln w="76200">
              <a:solidFill>
                <a:srgbClr val="FF0000"/>
              </a:solidFill>
              <a:tailEnd type="triangle"/>
            </a:ln>
            <a:effectLst/>
          </p:spPr>
          <p:style>
            <a:lnRef idx="1">
              <a:schemeClr val="accent1"/>
            </a:lnRef>
            <a:fillRef idx="0">
              <a:schemeClr val="accent1"/>
            </a:fillRef>
            <a:effectRef idx="0">
              <a:schemeClr val="accent1"/>
            </a:effectRef>
            <a:fontRef idx="minor">
              <a:schemeClr val="tx1"/>
            </a:fontRef>
          </p:style>
        </p:cxnSp>
        <p:grpSp>
          <p:nvGrpSpPr>
            <p:cNvPr id="352" name="Group 351">
              <a:extLst>
                <a:ext uri="{FF2B5EF4-FFF2-40B4-BE49-F238E27FC236}">
                  <a16:creationId xmlns:a16="http://schemas.microsoft.com/office/drawing/2014/main" id="{8CF7D042-CCFE-4C45-996E-5F2AD84D414D}"/>
                </a:ext>
              </a:extLst>
            </p:cNvPr>
            <p:cNvGrpSpPr/>
            <p:nvPr/>
          </p:nvGrpSpPr>
          <p:grpSpPr>
            <a:xfrm>
              <a:off x="5119547" y="690292"/>
              <a:ext cx="2970038" cy="984202"/>
              <a:chOff x="5119547" y="690292"/>
              <a:chExt cx="2970038" cy="984202"/>
            </a:xfrm>
          </p:grpSpPr>
          <p:cxnSp>
            <p:nvCxnSpPr>
              <p:cNvPr id="136" name="Connector: Curved 135">
                <a:extLst>
                  <a:ext uri="{FF2B5EF4-FFF2-40B4-BE49-F238E27FC236}">
                    <a16:creationId xmlns:a16="http://schemas.microsoft.com/office/drawing/2014/main" id="{FB73A3C3-93E3-4968-8EE9-69F2E9F126BA}"/>
                  </a:ext>
                </a:extLst>
              </p:cNvPr>
              <p:cNvCxnSpPr>
                <a:cxnSpLocks/>
                <a:stCxn id="133" idx="4"/>
                <a:endCxn id="47" idx="0"/>
              </p:cNvCxnSpPr>
              <p:nvPr/>
            </p:nvCxnSpPr>
            <p:spPr>
              <a:xfrm rot="5400000">
                <a:off x="6112465" y="-302626"/>
                <a:ext cx="984202" cy="2970038"/>
              </a:xfrm>
              <a:prstGeom prst="bentConnector3">
                <a:avLst>
                  <a:gd name="adj1" fmla="val 68388"/>
                </a:avLst>
              </a:prstGeom>
              <a:ln w="76200">
                <a:solidFill>
                  <a:srgbClr val="FF0000"/>
                </a:solidFill>
                <a:tailEnd type="triangle"/>
              </a:ln>
              <a:effectLst/>
            </p:spPr>
            <p:style>
              <a:lnRef idx="1">
                <a:schemeClr val="accent1"/>
              </a:lnRef>
              <a:fillRef idx="0">
                <a:schemeClr val="accent1"/>
              </a:fillRef>
              <a:effectRef idx="0">
                <a:schemeClr val="accent1"/>
              </a:effectRef>
              <a:fontRef idx="minor">
                <a:schemeClr val="tx1"/>
              </a:fontRef>
            </p:style>
          </p:cxnSp>
          <p:sp>
            <p:nvSpPr>
              <p:cNvPr id="320" name="TextBox 319">
                <a:extLst>
                  <a:ext uri="{FF2B5EF4-FFF2-40B4-BE49-F238E27FC236}">
                    <a16:creationId xmlns:a16="http://schemas.microsoft.com/office/drawing/2014/main" id="{74BAB5D2-9F2A-412B-8C05-B7D1D8783D6D}"/>
                  </a:ext>
                </a:extLst>
              </p:cNvPr>
              <p:cNvSpPr txBox="1"/>
              <p:nvPr/>
            </p:nvSpPr>
            <p:spPr>
              <a:xfrm>
                <a:off x="5861967" y="1383993"/>
                <a:ext cx="1683523" cy="276999"/>
              </a:xfrm>
              <a:prstGeom prst="rect">
                <a:avLst/>
              </a:prstGeom>
              <a:noFill/>
            </p:spPr>
            <p:txBody>
              <a:bodyPr wrap="square" lIns="0" tIns="0" rIns="0" bIns="0" rtlCol="0" anchor="ctr" anchorCtr="0">
                <a:spAutoFit/>
              </a:bodyPr>
              <a:lstStyle/>
              <a:p>
                <a:pPr algn="ctr"/>
                <a:r>
                  <a:rPr lang="en-US" sz="900" dirty="0"/>
                  <a:t>Wenger RH, et al (</a:t>
                </a:r>
                <a:r>
                  <a:rPr lang="en-US" sz="900" b="1" dirty="0"/>
                  <a:t>2005</a:t>
                </a:r>
                <a:r>
                  <a:rPr lang="en-US" sz="900" dirty="0"/>
                  <a:t>) </a:t>
                </a:r>
                <a:r>
                  <a:rPr lang="en-US" sz="900" i="1" dirty="0"/>
                  <a:t>Sci Signal</a:t>
                </a:r>
                <a:r>
                  <a:rPr lang="en-US" sz="900" dirty="0"/>
                  <a:t>; Kim J, et al (</a:t>
                </a:r>
                <a:r>
                  <a:rPr lang="en-US" sz="900" b="1" dirty="0"/>
                  <a:t>2006</a:t>
                </a:r>
                <a:r>
                  <a:rPr lang="en-US" sz="900" dirty="0"/>
                  <a:t>) </a:t>
                </a:r>
                <a:r>
                  <a:rPr lang="en-US" sz="900" i="1" dirty="0"/>
                  <a:t>Cell </a:t>
                </a:r>
                <a:r>
                  <a:rPr lang="en-US" sz="900" i="1" dirty="0" err="1"/>
                  <a:t>Metab</a:t>
                </a:r>
                <a:endParaRPr lang="en-US" sz="900" i="1" dirty="0"/>
              </a:p>
            </p:txBody>
          </p:sp>
        </p:grpSp>
      </p:grpSp>
      <p:grpSp>
        <p:nvGrpSpPr>
          <p:cNvPr id="374" name="Group 373">
            <a:extLst>
              <a:ext uri="{FF2B5EF4-FFF2-40B4-BE49-F238E27FC236}">
                <a16:creationId xmlns:a16="http://schemas.microsoft.com/office/drawing/2014/main" id="{A28A777F-9AA8-4411-8306-2DB5B55498E1}"/>
              </a:ext>
            </a:extLst>
          </p:cNvPr>
          <p:cNvGrpSpPr/>
          <p:nvPr/>
        </p:nvGrpSpPr>
        <p:grpSpPr>
          <a:xfrm>
            <a:off x="5449965" y="2514435"/>
            <a:ext cx="2672883" cy="481636"/>
            <a:chOff x="5449965" y="2514435"/>
            <a:chExt cx="2672883" cy="481636"/>
          </a:xfrm>
        </p:grpSpPr>
        <p:cxnSp>
          <p:nvCxnSpPr>
            <p:cNvPr id="88" name="Connector: Curved 130">
              <a:extLst>
                <a:ext uri="{FF2B5EF4-FFF2-40B4-BE49-F238E27FC236}">
                  <a16:creationId xmlns:a16="http://schemas.microsoft.com/office/drawing/2014/main" id="{479113D9-2021-4F47-92BD-C837AC3FA585}"/>
                </a:ext>
              </a:extLst>
            </p:cNvPr>
            <p:cNvCxnSpPr>
              <a:cxnSpLocks/>
              <a:endCxn id="89" idx="1"/>
            </p:cNvCxnSpPr>
            <p:nvPr/>
          </p:nvCxnSpPr>
          <p:spPr>
            <a:xfrm flipV="1">
              <a:off x="5449965" y="2681912"/>
              <a:ext cx="654695" cy="2"/>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89" name="Rectangle: Rounded Corners 88">
              <a:extLst>
                <a:ext uri="{FF2B5EF4-FFF2-40B4-BE49-F238E27FC236}">
                  <a16:creationId xmlns:a16="http://schemas.microsoft.com/office/drawing/2014/main" id="{2713D035-278C-4FA3-AFA8-65F79EE85E32}"/>
                </a:ext>
              </a:extLst>
            </p:cNvPr>
            <p:cNvSpPr/>
            <p:nvPr/>
          </p:nvSpPr>
          <p:spPr>
            <a:xfrm>
              <a:off x="6104660" y="2514435"/>
              <a:ext cx="2018188" cy="334953"/>
            </a:xfrm>
            <a:prstGeom prst="roundRect">
              <a:avLst>
                <a:gd name="adj" fmla="val 384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SOST</a:t>
              </a:r>
              <a:r>
                <a:rPr lang="en-US" dirty="0">
                  <a:solidFill>
                    <a:schemeClr val="tx1"/>
                  </a:solidFill>
                </a:rPr>
                <a:t> transcription</a:t>
              </a:r>
            </a:p>
          </p:txBody>
        </p:sp>
        <p:sp>
          <p:nvSpPr>
            <p:cNvPr id="321" name="TextBox 320">
              <a:extLst>
                <a:ext uri="{FF2B5EF4-FFF2-40B4-BE49-F238E27FC236}">
                  <a16:creationId xmlns:a16="http://schemas.microsoft.com/office/drawing/2014/main" id="{EDD0AE7A-14E4-468B-9FFC-7E8845875F2D}"/>
                </a:ext>
              </a:extLst>
            </p:cNvPr>
            <p:cNvSpPr txBox="1"/>
            <p:nvPr/>
          </p:nvSpPr>
          <p:spPr>
            <a:xfrm>
              <a:off x="6538679" y="2857572"/>
              <a:ext cx="1424134" cy="138499"/>
            </a:xfrm>
            <a:prstGeom prst="rect">
              <a:avLst/>
            </a:prstGeom>
            <a:noFill/>
          </p:spPr>
          <p:txBody>
            <a:bodyPr wrap="square" lIns="0" tIns="0" rIns="0" bIns="0" rtlCol="0" anchor="ctr" anchorCtr="0">
              <a:spAutoFit/>
            </a:bodyPr>
            <a:lstStyle/>
            <a:p>
              <a:pPr algn="ctr"/>
              <a:r>
                <a:rPr lang="en-US" sz="900" dirty="0"/>
                <a:t>Fujiwara M, et al (</a:t>
              </a:r>
              <a:r>
                <a:rPr lang="en-US" sz="900" b="1" dirty="0"/>
                <a:t>2016</a:t>
              </a:r>
              <a:r>
                <a:rPr lang="en-US" sz="900" dirty="0"/>
                <a:t>) </a:t>
              </a:r>
              <a:r>
                <a:rPr lang="en-US" sz="900" i="1" dirty="0"/>
                <a:t>Bone</a:t>
              </a:r>
            </a:p>
          </p:txBody>
        </p:sp>
      </p:grpSp>
      <p:sp>
        <p:nvSpPr>
          <p:cNvPr id="22" name="TextBox 21">
            <a:extLst>
              <a:ext uri="{FF2B5EF4-FFF2-40B4-BE49-F238E27FC236}">
                <a16:creationId xmlns:a16="http://schemas.microsoft.com/office/drawing/2014/main" id="{D7D2026B-96C1-4D69-A832-15AE5D3E2DF3}"/>
              </a:ext>
            </a:extLst>
          </p:cNvPr>
          <p:cNvSpPr txBox="1"/>
          <p:nvPr/>
        </p:nvSpPr>
        <p:spPr>
          <a:xfrm>
            <a:off x="4053841" y="114297"/>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Protein</a:t>
            </a:r>
          </a:p>
        </p:txBody>
      </p:sp>
      <p:sp>
        <p:nvSpPr>
          <p:cNvPr id="46" name="TextBox 45">
            <a:extLst>
              <a:ext uri="{FF2B5EF4-FFF2-40B4-BE49-F238E27FC236}">
                <a16:creationId xmlns:a16="http://schemas.microsoft.com/office/drawing/2014/main" id="{185C1D3E-6382-4779-A885-0A101B3FC18B}"/>
              </a:ext>
            </a:extLst>
          </p:cNvPr>
          <p:cNvSpPr txBox="1"/>
          <p:nvPr/>
        </p:nvSpPr>
        <p:spPr>
          <a:xfrm>
            <a:off x="3909060" y="811529"/>
            <a:ext cx="2971800"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Prolyl-4-hydroxylase (PHD) domain-containing protein 1</a:t>
            </a:r>
          </a:p>
        </p:txBody>
      </p:sp>
      <p:sp>
        <p:nvSpPr>
          <p:cNvPr id="364" name="Flowchart: Connector 363">
            <a:extLst>
              <a:ext uri="{FF2B5EF4-FFF2-40B4-BE49-F238E27FC236}">
                <a16:creationId xmlns:a16="http://schemas.microsoft.com/office/drawing/2014/main" id="{F346002B-2AD9-4EF5-86A7-018BDB7065B4}"/>
              </a:ext>
            </a:extLst>
          </p:cNvPr>
          <p:cNvSpPr>
            <a:spLocks noChangeAspect="1"/>
          </p:cNvSpPr>
          <p:nvPr/>
        </p:nvSpPr>
        <p:spPr>
          <a:xfrm>
            <a:off x="2255520" y="1791315"/>
            <a:ext cx="89162" cy="89162"/>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2" name="Group 371">
            <a:extLst>
              <a:ext uri="{FF2B5EF4-FFF2-40B4-BE49-F238E27FC236}">
                <a16:creationId xmlns:a16="http://schemas.microsoft.com/office/drawing/2014/main" id="{0145DFB4-46D5-4036-9303-7DD950387761}"/>
              </a:ext>
            </a:extLst>
          </p:cNvPr>
          <p:cNvGrpSpPr/>
          <p:nvPr/>
        </p:nvGrpSpPr>
        <p:grpSpPr>
          <a:xfrm>
            <a:off x="6330034" y="592791"/>
            <a:ext cx="5813465" cy="1170021"/>
            <a:chOff x="6330034" y="592791"/>
            <a:chExt cx="5813465" cy="1170021"/>
          </a:xfrm>
        </p:grpSpPr>
        <p:grpSp>
          <p:nvGrpSpPr>
            <p:cNvPr id="93" name="Group 92">
              <a:extLst>
                <a:ext uri="{FF2B5EF4-FFF2-40B4-BE49-F238E27FC236}">
                  <a16:creationId xmlns:a16="http://schemas.microsoft.com/office/drawing/2014/main" id="{BB5C08A2-D604-4E72-8F7C-EA7C52254721}"/>
                </a:ext>
              </a:extLst>
            </p:cNvPr>
            <p:cNvGrpSpPr/>
            <p:nvPr/>
          </p:nvGrpSpPr>
          <p:grpSpPr>
            <a:xfrm>
              <a:off x="9600011" y="592791"/>
              <a:ext cx="2543488" cy="675622"/>
              <a:chOff x="9133365" y="766625"/>
              <a:chExt cx="2543488" cy="675622"/>
            </a:xfrm>
          </p:grpSpPr>
          <p:sp>
            <p:nvSpPr>
              <p:cNvPr id="109" name="Freeform: Shape 108">
                <a:extLst>
                  <a:ext uri="{FF2B5EF4-FFF2-40B4-BE49-F238E27FC236}">
                    <a16:creationId xmlns:a16="http://schemas.microsoft.com/office/drawing/2014/main" id="{8B5F09C7-2465-4A0A-9730-7724B18B856D}"/>
                  </a:ext>
                </a:extLst>
              </p:cNvPr>
              <p:cNvSpPr/>
              <p:nvPr/>
            </p:nvSpPr>
            <p:spPr>
              <a:xfrm>
                <a:off x="9290049" y="803445"/>
                <a:ext cx="2330210" cy="596328"/>
              </a:xfrm>
              <a:custGeom>
                <a:avLst/>
                <a:gdLst>
                  <a:gd name="connsiteX0" fmla="*/ 575729 w 2387118"/>
                  <a:gd name="connsiteY0" fmla="*/ 0 h 647530"/>
                  <a:gd name="connsiteX1" fmla="*/ 1069657 w 2387118"/>
                  <a:gd name="connsiteY1" fmla="*/ 0 h 647530"/>
                  <a:gd name="connsiteX2" fmla="*/ 1088511 w 2387118"/>
                  <a:gd name="connsiteY2" fmla="*/ 64309 h 647530"/>
                  <a:gd name="connsiteX3" fmla="*/ 1221419 w 2387118"/>
                  <a:gd name="connsiteY3" fmla="*/ 219236 h 647530"/>
                  <a:gd name="connsiteX4" fmla="*/ 1354327 w 2387118"/>
                  <a:gd name="connsiteY4" fmla="*/ 64309 h 647530"/>
                  <a:gd name="connsiteX5" fmla="*/ 1373181 w 2387118"/>
                  <a:gd name="connsiteY5" fmla="*/ 0 h 647530"/>
                  <a:gd name="connsiteX6" fmla="*/ 1867109 w 2387118"/>
                  <a:gd name="connsiteY6" fmla="*/ 0 h 647530"/>
                  <a:gd name="connsiteX7" fmla="*/ 1885963 w 2387118"/>
                  <a:gd name="connsiteY7" fmla="*/ 64309 h 647530"/>
                  <a:gd name="connsiteX8" fmla="*/ 2018871 w 2387118"/>
                  <a:gd name="connsiteY8" fmla="*/ 219236 h 647530"/>
                  <a:gd name="connsiteX9" fmla="*/ 2151779 w 2387118"/>
                  <a:gd name="connsiteY9" fmla="*/ 64309 h 647530"/>
                  <a:gd name="connsiteX10" fmla="*/ 2165359 w 2387118"/>
                  <a:gd name="connsiteY10" fmla="*/ 17988 h 647530"/>
                  <a:gd name="connsiteX11" fmla="*/ 2189377 w 2387118"/>
                  <a:gd name="connsiteY11" fmla="*/ 25443 h 647530"/>
                  <a:gd name="connsiteX12" fmla="*/ 2387118 w 2387118"/>
                  <a:gd name="connsiteY12" fmla="*/ 323765 h 647530"/>
                  <a:gd name="connsiteX13" fmla="*/ 2361675 w 2387118"/>
                  <a:gd name="connsiteY13" fmla="*/ 449789 h 647530"/>
                  <a:gd name="connsiteX14" fmla="*/ 2340147 w 2387118"/>
                  <a:gd name="connsiteY14" fmla="*/ 489452 h 647530"/>
                  <a:gd name="connsiteX15" fmla="*/ 2328465 w 2387118"/>
                  <a:gd name="connsiteY15" fmla="*/ 479254 h 647530"/>
                  <a:gd name="connsiteX16" fmla="*/ 2133090 w 2387118"/>
                  <a:gd name="connsiteY16" fmla="*/ 420132 h 647530"/>
                  <a:gd name="connsiteX17" fmla="*/ 2104375 w 2387118"/>
                  <a:gd name="connsiteY17" fmla="*/ 622227 h 647530"/>
                  <a:gd name="connsiteX18" fmla="*/ 2110349 w 2387118"/>
                  <a:gd name="connsiteY18" fmla="*/ 642793 h 647530"/>
                  <a:gd name="connsiteX19" fmla="*/ 2063353 w 2387118"/>
                  <a:gd name="connsiteY19" fmla="*/ 647530 h 647530"/>
                  <a:gd name="connsiteX20" fmla="*/ 1793934 w 2387118"/>
                  <a:gd name="connsiteY20" fmla="*/ 647530 h 647530"/>
                  <a:gd name="connsiteX21" fmla="*/ 1793334 w 2387118"/>
                  <a:gd name="connsiteY21" fmla="*/ 642096 h 647530"/>
                  <a:gd name="connsiteX22" fmla="*/ 1620145 w 2387118"/>
                  <a:gd name="connsiteY22" fmla="*/ 319034 h 647530"/>
                  <a:gd name="connsiteX23" fmla="*/ 1446956 w 2387118"/>
                  <a:gd name="connsiteY23" fmla="*/ 642096 h 647530"/>
                  <a:gd name="connsiteX24" fmla="*/ 1446356 w 2387118"/>
                  <a:gd name="connsiteY24" fmla="*/ 647530 h 647530"/>
                  <a:gd name="connsiteX25" fmla="*/ 996482 w 2387118"/>
                  <a:gd name="connsiteY25" fmla="*/ 647530 h 647530"/>
                  <a:gd name="connsiteX26" fmla="*/ 995882 w 2387118"/>
                  <a:gd name="connsiteY26" fmla="*/ 642096 h 647530"/>
                  <a:gd name="connsiteX27" fmla="*/ 822693 w 2387118"/>
                  <a:gd name="connsiteY27" fmla="*/ 319034 h 647530"/>
                  <a:gd name="connsiteX28" fmla="*/ 649504 w 2387118"/>
                  <a:gd name="connsiteY28" fmla="*/ 642096 h 647530"/>
                  <a:gd name="connsiteX29" fmla="*/ 648905 w 2387118"/>
                  <a:gd name="connsiteY29" fmla="*/ 647530 h 647530"/>
                  <a:gd name="connsiteX30" fmla="*/ 331113 w 2387118"/>
                  <a:gd name="connsiteY30" fmla="*/ 647530 h 647530"/>
                  <a:gd name="connsiteX31" fmla="*/ 338463 w 2387118"/>
                  <a:gd name="connsiteY31" fmla="*/ 622227 h 647530"/>
                  <a:gd name="connsiteX32" fmla="*/ 309748 w 2387118"/>
                  <a:gd name="connsiteY32" fmla="*/ 420132 h 647530"/>
                  <a:gd name="connsiteX33" fmla="*/ 114373 w 2387118"/>
                  <a:gd name="connsiteY33" fmla="*/ 479254 h 647530"/>
                  <a:gd name="connsiteX34" fmla="*/ 67786 w 2387118"/>
                  <a:gd name="connsiteY34" fmla="*/ 519925 h 647530"/>
                  <a:gd name="connsiteX35" fmla="*/ 55294 w 2387118"/>
                  <a:gd name="connsiteY35" fmla="*/ 504785 h 647530"/>
                  <a:gd name="connsiteX36" fmla="*/ 0 w 2387118"/>
                  <a:gd name="connsiteY36" fmla="*/ 323765 h 647530"/>
                  <a:gd name="connsiteX37" fmla="*/ 258515 w 2387118"/>
                  <a:gd name="connsiteY37" fmla="*/ 6578 h 647530"/>
                  <a:gd name="connsiteX38" fmla="*/ 273685 w 2387118"/>
                  <a:gd name="connsiteY38" fmla="*/ 5049 h 647530"/>
                  <a:gd name="connsiteX39" fmla="*/ 291060 w 2387118"/>
                  <a:gd name="connsiteY39" fmla="*/ 64309 h 647530"/>
                  <a:gd name="connsiteX40" fmla="*/ 423967 w 2387118"/>
                  <a:gd name="connsiteY40" fmla="*/ 219236 h 647530"/>
                  <a:gd name="connsiteX41" fmla="*/ 556875 w 2387118"/>
                  <a:gd name="connsiteY41" fmla="*/ 64309 h 64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387118" h="647530">
                    <a:moveTo>
                      <a:pt x="575729" y="0"/>
                    </a:moveTo>
                    <a:lnTo>
                      <a:pt x="1069657" y="0"/>
                    </a:lnTo>
                    <a:lnTo>
                      <a:pt x="1088511" y="64309"/>
                    </a:lnTo>
                    <a:cubicBezTo>
                      <a:pt x="1122526" y="160031"/>
                      <a:pt x="1169516" y="219236"/>
                      <a:pt x="1221419" y="219236"/>
                    </a:cubicBezTo>
                    <a:cubicBezTo>
                      <a:pt x="1273323" y="219236"/>
                      <a:pt x="1320313" y="160031"/>
                      <a:pt x="1354327" y="64309"/>
                    </a:cubicBezTo>
                    <a:lnTo>
                      <a:pt x="1373181" y="0"/>
                    </a:lnTo>
                    <a:lnTo>
                      <a:pt x="1867109" y="0"/>
                    </a:lnTo>
                    <a:lnTo>
                      <a:pt x="1885963" y="64309"/>
                    </a:lnTo>
                    <a:cubicBezTo>
                      <a:pt x="1919978" y="160031"/>
                      <a:pt x="1966968" y="219236"/>
                      <a:pt x="2018871" y="219236"/>
                    </a:cubicBezTo>
                    <a:cubicBezTo>
                      <a:pt x="2070775" y="219236"/>
                      <a:pt x="2117765" y="160031"/>
                      <a:pt x="2151779" y="64309"/>
                    </a:cubicBezTo>
                    <a:lnTo>
                      <a:pt x="2165359" y="17988"/>
                    </a:lnTo>
                    <a:lnTo>
                      <a:pt x="2189377" y="25443"/>
                    </a:lnTo>
                    <a:cubicBezTo>
                      <a:pt x="2305581" y="74594"/>
                      <a:pt x="2387118" y="189658"/>
                      <a:pt x="2387118" y="323765"/>
                    </a:cubicBezTo>
                    <a:cubicBezTo>
                      <a:pt x="2387118" y="368468"/>
                      <a:pt x="2378058" y="411054"/>
                      <a:pt x="2361675" y="449789"/>
                    </a:cubicBezTo>
                    <a:lnTo>
                      <a:pt x="2340147" y="489452"/>
                    </a:lnTo>
                    <a:lnTo>
                      <a:pt x="2328465" y="479254"/>
                    </a:lnTo>
                    <a:cubicBezTo>
                      <a:pt x="2248304" y="416853"/>
                      <a:pt x="2176846" y="392215"/>
                      <a:pt x="2133090" y="420132"/>
                    </a:cubicBezTo>
                    <a:cubicBezTo>
                      <a:pt x="2089334" y="448050"/>
                      <a:pt x="2081564" y="523236"/>
                      <a:pt x="2104375" y="622227"/>
                    </a:cubicBezTo>
                    <a:lnTo>
                      <a:pt x="2110349" y="642793"/>
                    </a:lnTo>
                    <a:lnTo>
                      <a:pt x="2063353" y="647530"/>
                    </a:lnTo>
                    <a:lnTo>
                      <a:pt x="1793934" y="647530"/>
                    </a:lnTo>
                    <a:lnTo>
                      <a:pt x="1793334" y="642096"/>
                    </a:lnTo>
                    <a:cubicBezTo>
                      <a:pt x="1764800" y="452246"/>
                      <a:pt x="1698000" y="319034"/>
                      <a:pt x="1620145" y="319034"/>
                    </a:cubicBezTo>
                    <a:cubicBezTo>
                      <a:pt x="1542290" y="319034"/>
                      <a:pt x="1475490" y="452246"/>
                      <a:pt x="1446956" y="642096"/>
                    </a:cubicBezTo>
                    <a:lnTo>
                      <a:pt x="1446356" y="647530"/>
                    </a:lnTo>
                    <a:lnTo>
                      <a:pt x="996482" y="647530"/>
                    </a:lnTo>
                    <a:lnTo>
                      <a:pt x="995882" y="642096"/>
                    </a:lnTo>
                    <a:cubicBezTo>
                      <a:pt x="967348" y="452246"/>
                      <a:pt x="900548" y="319034"/>
                      <a:pt x="822693" y="319034"/>
                    </a:cubicBezTo>
                    <a:cubicBezTo>
                      <a:pt x="744838" y="319034"/>
                      <a:pt x="678038" y="452246"/>
                      <a:pt x="649504" y="642096"/>
                    </a:cubicBezTo>
                    <a:lnTo>
                      <a:pt x="648905" y="647530"/>
                    </a:lnTo>
                    <a:lnTo>
                      <a:pt x="331113" y="647530"/>
                    </a:lnTo>
                    <a:lnTo>
                      <a:pt x="338463" y="622227"/>
                    </a:lnTo>
                    <a:cubicBezTo>
                      <a:pt x="361274" y="523236"/>
                      <a:pt x="353505" y="448050"/>
                      <a:pt x="309748" y="420132"/>
                    </a:cubicBezTo>
                    <a:cubicBezTo>
                      <a:pt x="265992" y="392215"/>
                      <a:pt x="194534" y="416853"/>
                      <a:pt x="114373" y="479254"/>
                    </a:cubicBezTo>
                    <a:lnTo>
                      <a:pt x="67786" y="519925"/>
                    </a:lnTo>
                    <a:lnTo>
                      <a:pt x="55294" y="504785"/>
                    </a:lnTo>
                    <a:cubicBezTo>
                      <a:pt x="20385" y="453112"/>
                      <a:pt x="0" y="390819"/>
                      <a:pt x="0" y="323765"/>
                    </a:cubicBezTo>
                    <a:cubicBezTo>
                      <a:pt x="0" y="167306"/>
                      <a:pt x="110981" y="36768"/>
                      <a:pt x="258515" y="6578"/>
                    </a:cubicBezTo>
                    <a:lnTo>
                      <a:pt x="273685" y="5049"/>
                    </a:lnTo>
                    <a:lnTo>
                      <a:pt x="291060" y="64309"/>
                    </a:lnTo>
                    <a:cubicBezTo>
                      <a:pt x="325074" y="160031"/>
                      <a:pt x="372064" y="219236"/>
                      <a:pt x="423967" y="219236"/>
                    </a:cubicBezTo>
                    <a:cubicBezTo>
                      <a:pt x="475871" y="219236"/>
                      <a:pt x="522861" y="160031"/>
                      <a:pt x="556875" y="6430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1" name="Rectangle: Rounded Corners 70">
                <a:extLst>
                  <a:ext uri="{FF2B5EF4-FFF2-40B4-BE49-F238E27FC236}">
                    <a16:creationId xmlns:a16="http://schemas.microsoft.com/office/drawing/2014/main" id="{1A4464B4-0B3B-4A3A-BB2B-D3573F6417F5}"/>
                  </a:ext>
                </a:extLst>
              </p:cNvPr>
              <p:cNvSpPr/>
              <p:nvPr/>
            </p:nvSpPr>
            <p:spPr>
              <a:xfrm>
                <a:off x="9133365" y="766625"/>
                <a:ext cx="2543488" cy="675622"/>
              </a:xfrm>
              <a:prstGeom prst="roundRect">
                <a:avLst>
                  <a:gd name="adj" fmla="val 38473"/>
                </a:avLst>
              </a:prstGeom>
              <a:solidFill>
                <a:schemeClr val="tx1">
                  <a:alpha val="50196"/>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Mitochondrial </a:t>
                </a:r>
                <a:r>
                  <a:rPr lang="en-US" b="1" dirty="0">
                    <a:solidFill>
                      <a:srgbClr val="FF0000"/>
                    </a:solidFill>
                  </a:rPr>
                  <a:t>T</a:t>
                </a:r>
                <a:r>
                  <a:rPr lang="en-US" dirty="0">
                    <a:solidFill>
                      <a:schemeClr val="bg1"/>
                    </a:solidFill>
                  </a:rPr>
                  <a:t>ricarboxylic </a:t>
                </a:r>
                <a:r>
                  <a:rPr lang="en-US" b="1" dirty="0">
                    <a:solidFill>
                      <a:srgbClr val="FF0000"/>
                    </a:solidFill>
                  </a:rPr>
                  <a:t>A</a:t>
                </a:r>
                <a:r>
                  <a:rPr lang="en-US" dirty="0">
                    <a:solidFill>
                      <a:schemeClr val="bg1"/>
                    </a:solidFill>
                  </a:rPr>
                  <a:t>cid </a:t>
                </a:r>
                <a:r>
                  <a:rPr lang="en-US" b="1" dirty="0">
                    <a:solidFill>
                      <a:srgbClr val="FF0000"/>
                    </a:solidFill>
                  </a:rPr>
                  <a:t>C</a:t>
                </a:r>
                <a:r>
                  <a:rPr lang="en-US" dirty="0">
                    <a:solidFill>
                      <a:schemeClr val="bg1"/>
                    </a:solidFill>
                  </a:rPr>
                  <a:t>ycle</a:t>
                </a:r>
              </a:p>
            </p:txBody>
          </p:sp>
        </p:grpSp>
        <p:cxnSp>
          <p:nvCxnSpPr>
            <p:cNvPr id="78" name="Connector: Curved 135">
              <a:extLst>
                <a:ext uri="{FF2B5EF4-FFF2-40B4-BE49-F238E27FC236}">
                  <a16:creationId xmlns:a16="http://schemas.microsoft.com/office/drawing/2014/main" id="{9DC964B0-0F13-43D2-B52E-B66E8951081C}"/>
                </a:ext>
              </a:extLst>
            </p:cNvPr>
            <p:cNvCxnSpPr>
              <a:cxnSpLocks/>
              <a:endCxn id="71" idx="1"/>
            </p:cNvCxnSpPr>
            <p:nvPr/>
          </p:nvCxnSpPr>
          <p:spPr>
            <a:xfrm flipV="1">
              <a:off x="6330034" y="930602"/>
              <a:ext cx="3269977" cy="832210"/>
            </a:xfrm>
            <a:prstGeom prst="bentConnector3">
              <a:avLst>
                <a:gd name="adj1" fmla="val 43946"/>
              </a:avLst>
            </a:prstGeom>
            <a:ln w="76200">
              <a:solidFill>
                <a:schemeClr val="accent6"/>
              </a:solidFill>
              <a:tailEnd type="ova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8881E025-6B60-AF4F-9A45-AA4670E94F67}"/>
              </a:ext>
            </a:extLst>
          </p:cNvPr>
          <p:cNvGrpSpPr/>
          <p:nvPr/>
        </p:nvGrpSpPr>
        <p:grpSpPr>
          <a:xfrm>
            <a:off x="8201030" y="1317509"/>
            <a:ext cx="3942469" cy="1889421"/>
            <a:chOff x="8201030" y="1317509"/>
            <a:chExt cx="3942469" cy="1889421"/>
          </a:xfrm>
        </p:grpSpPr>
        <p:grpSp>
          <p:nvGrpSpPr>
            <p:cNvPr id="373" name="Group 372">
              <a:extLst>
                <a:ext uri="{FF2B5EF4-FFF2-40B4-BE49-F238E27FC236}">
                  <a16:creationId xmlns:a16="http://schemas.microsoft.com/office/drawing/2014/main" id="{6CC06189-41F1-4B83-B578-937CB8D7C697}"/>
                </a:ext>
              </a:extLst>
            </p:cNvPr>
            <p:cNvGrpSpPr/>
            <p:nvPr/>
          </p:nvGrpSpPr>
          <p:grpSpPr>
            <a:xfrm>
              <a:off x="8201030" y="1317509"/>
              <a:ext cx="3942469" cy="1889421"/>
              <a:chOff x="8201030" y="1317509"/>
              <a:chExt cx="3942469" cy="1889421"/>
            </a:xfrm>
          </p:grpSpPr>
          <p:sp>
            <p:nvSpPr>
              <p:cNvPr id="146" name="Arrow: Down 145">
                <a:extLst>
                  <a:ext uri="{FF2B5EF4-FFF2-40B4-BE49-F238E27FC236}">
                    <a16:creationId xmlns:a16="http://schemas.microsoft.com/office/drawing/2014/main" id="{75C72C4F-7853-484F-8784-772323DB3FC8}"/>
                  </a:ext>
                </a:extLst>
              </p:cNvPr>
              <p:cNvSpPr/>
              <p:nvPr/>
            </p:nvSpPr>
            <p:spPr>
              <a:xfrm>
                <a:off x="8300720" y="1317509"/>
                <a:ext cx="3842779" cy="445304"/>
              </a:xfrm>
              <a:prstGeom prst="downArrow">
                <a:avLst>
                  <a:gd name="adj1" fmla="val 63790"/>
                  <a:gd name="adj2" fmla="val 60028"/>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3" name="Group 352">
                <a:extLst>
                  <a:ext uri="{FF2B5EF4-FFF2-40B4-BE49-F238E27FC236}">
                    <a16:creationId xmlns:a16="http://schemas.microsoft.com/office/drawing/2014/main" id="{34766F7C-8C31-4659-BF99-51B9FFBFBBB1}"/>
                  </a:ext>
                </a:extLst>
              </p:cNvPr>
              <p:cNvGrpSpPr/>
              <p:nvPr/>
            </p:nvGrpSpPr>
            <p:grpSpPr>
              <a:xfrm>
                <a:off x="8201030" y="1798767"/>
                <a:ext cx="3942469" cy="1408163"/>
                <a:chOff x="8201030" y="1798767"/>
                <a:chExt cx="3942469" cy="1408163"/>
              </a:xfrm>
            </p:grpSpPr>
            <p:sp>
              <p:nvSpPr>
                <p:cNvPr id="147" name="Rectangle: Rounded Corners 146">
                  <a:extLst>
                    <a:ext uri="{FF2B5EF4-FFF2-40B4-BE49-F238E27FC236}">
                      <a16:creationId xmlns:a16="http://schemas.microsoft.com/office/drawing/2014/main" id="{E3212C2C-B062-412E-A845-BA2F74B728D5}"/>
                    </a:ext>
                  </a:extLst>
                </p:cNvPr>
                <p:cNvSpPr/>
                <p:nvPr/>
              </p:nvSpPr>
              <p:spPr>
                <a:xfrm>
                  <a:off x="8201031" y="1798767"/>
                  <a:ext cx="3942468" cy="679712"/>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chemeClr val="tx1"/>
                      </a:solidFill>
                    </a:rPr>
                    <a:t>↓Egln1 → trabecular bone formation↑</a:t>
                  </a:r>
                </a:p>
                <a:p>
                  <a:pPr algn="ctr"/>
                  <a:r>
                    <a:rPr lang="en-US" sz="1500" b="1" dirty="0">
                      <a:solidFill>
                        <a:schemeClr val="tx1"/>
                      </a:solidFill>
                    </a:rPr>
                    <a:t>                  Bone mineral density &amp; strength ↑</a:t>
                  </a:r>
                </a:p>
                <a:p>
                  <a:r>
                    <a:rPr lang="en-US" sz="1500" b="1" dirty="0">
                      <a:solidFill>
                        <a:schemeClr val="tx1"/>
                      </a:solidFill>
                    </a:rPr>
                    <a:t>↑ Pdk1 → collagen hydroxylation ↓</a:t>
                  </a:r>
                </a:p>
              </p:txBody>
            </p:sp>
            <p:sp>
              <p:nvSpPr>
                <p:cNvPr id="319" name="TextBox 318">
                  <a:extLst>
                    <a:ext uri="{FF2B5EF4-FFF2-40B4-BE49-F238E27FC236}">
                      <a16:creationId xmlns:a16="http://schemas.microsoft.com/office/drawing/2014/main" id="{2BAC3545-DB99-4447-9017-0F703D90F3FB}"/>
                    </a:ext>
                  </a:extLst>
                </p:cNvPr>
                <p:cNvSpPr txBox="1"/>
                <p:nvPr/>
              </p:nvSpPr>
              <p:spPr>
                <a:xfrm>
                  <a:off x="8201030" y="2514433"/>
                  <a:ext cx="3922916" cy="692497"/>
                </a:xfrm>
                <a:prstGeom prst="rect">
                  <a:avLst/>
                </a:prstGeom>
                <a:noFill/>
              </p:spPr>
              <p:txBody>
                <a:bodyPr wrap="square" lIns="0" tIns="0" rIns="0" bIns="0" numCol="2" rtlCol="0" anchor="ctr" anchorCtr="0">
                  <a:spAutoFit/>
                </a:bodyPr>
                <a:lstStyle/>
                <a:p>
                  <a:r>
                    <a:rPr lang="en-US" sz="900" dirty="0"/>
                    <a:t>Wu C , et al (</a:t>
                  </a:r>
                  <a:r>
                    <a:rPr lang="en-US" sz="900" b="1" dirty="0"/>
                    <a:t>2015</a:t>
                  </a:r>
                  <a:r>
                    <a:rPr lang="en-US" sz="900" dirty="0"/>
                    <a:t>) </a:t>
                  </a:r>
                  <a:r>
                    <a:rPr lang="en-US" sz="900" i="1" dirty="0"/>
                    <a:t>Genes Dev</a:t>
                  </a:r>
                  <a:r>
                    <a:rPr lang="en-US" sz="900" dirty="0"/>
                    <a:t>; </a:t>
                  </a:r>
                </a:p>
                <a:p>
                  <a:r>
                    <a:rPr lang="en-US" sz="900" dirty="0"/>
                    <a:t>Huang J, et al (</a:t>
                  </a:r>
                  <a:r>
                    <a:rPr lang="en-US" sz="900" b="1" dirty="0"/>
                    <a:t>2015</a:t>
                  </a:r>
                  <a:r>
                    <a:rPr lang="en-US" sz="900" dirty="0"/>
                    <a:t>) </a:t>
                  </a:r>
                  <a:r>
                    <a:rPr lang="en-US" sz="900" i="1" dirty="0"/>
                    <a:t>Mol Med Rep</a:t>
                  </a:r>
                  <a:r>
                    <a:rPr lang="en-US" sz="900" dirty="0"/>
                    <a:t>; </a:t>
                  </a:r>
                </a:p>
                <a:p>
                  <a:r>
                    <a:rPr lang="en-US" sz="900" dirty="0"/>
                    <a:t>Liu X, et al (</a:t>
                  </a:r>
                  <a:r>
                    <a:rPr lang="en-US" sz="900" b="1" dirty="0"/>
                    <a:t>2014</a:t>
                  </a:r>
                  <a:r>
                    <a:rPr lang="en-US" sz="900" dirty="0"/>
                    <a:t>) </a:t>
                  </a:r>
                  <a:r>
                    <a:rPr lang="en-US" sz="900" i="1" dirty="0"/>
                    <a:t>Cell </a:t>
                  </a:r>
                  <a:r>
                    <a:rPr lang="en-US" sz="900" i="1" dirty="0" err="1"/>
                    <a:t>Biochem</a:t>
                  </a:r>
                  <a:r>
                    <a:rPr lang="en-US" sz="900" i="1" dirty="0"/>
                    <a:t> </a:t>
                  </a:r>
                  <a:r>
                    <a:rPr lang="en-US" sz="900" i="1" dirty="0" err="1"/>
                    <a:t>Biophys</a:t>
                  </a:r>
                  <a:r>
                    <a:rPr lang="en-US" sz="900" dirty="0"/>
                    <a:t>; </a:t>
                  </a:r>
                </a:p>
                <a:p>
                  <a:r>
                    <a:rPr lang="en-US" sz="900" dirty="0"/>
                    <a:t>Peng J, et al (</a:t>
                  </a:r>
                  <a:r>
                    <a:rPr lang="en-US" sz="900" b="1" dirty="0"/>
                    <a:t>2014</a:t>
                  </a:r>
                  <a:r>
                    <a:rPr lang="en-US" sz="900" dirty="0"/>
                    <a:t>) </a:t>
                  </a:r>
                  <a:r>
                    <a:rPr lang="en-US" sz="900" i="1" dirty="0" err="1"/>
                    <a:t>PloS</a:t>
                  </a:r>
                  <a:r>
                    <a:rPr lang="en-US" sz="900" i="1" dirty="0"/>
                    <a:t> One</a:t>
                  </a:r>
                  <a:r>
                    <a:rPr lang="en-US" sz="900" dirty="0"/>
                    <a:t>; </a:t>
                  </a:r>
                </a:p>
                <a:p>
                  <a:r>
                    <a:rPr lang="en-US" sz="900" dirty="0" err="1"/>
                    <a:t>Bentovim</a:t>
                  </a:r>
                  <a:r>
                    <a:rPr lang="en-US" sz="900" dirty="0"/>
                    <a:t> L, et al (</a:t>
                  </a:r>
                  <a:r>
                    <a:rPr lang="en-US" sz="900" b="1" dirty="0"/>
                    <a:t>2013</a:t>
                  </a:r>
                  <a:r>
                    <a:rPr lang="en-US" sz="900" dirty="0"/>
                    <a:t>) </a:t>
                  </a:r>
                  <a:r>
                    <a:rPr lang="en-US" sz="900" i="1" dirty="0"/>
                    <a:t>Development</a:t>
                  </a:r>
                  <a:r>
                    <a:rPr lang="en-US" sz="900" dirty="0"/>
                    <a:t>; </a:t>
                  </a:r>
                </a:p>
                <a:p>
                  <a:r>
                    <a:rPr lang="en-US" sz="900" dirty="0"/>
                    <a:t>Zhang W, et al (</a:t>
                  </a:r>
                  <a:r>
                    <a:rPr lang="en-US" sz="900" b="1" dirty="0"/>
                    <a:t>2012</a:t>
                  </a:r>
                  <a:r>
                    <a:rPr lang="en-US" sz="900" dirty="0"/>
                    <a:t>) </a:t>
                  </a:r>
                  <a:r>
                    <a:rPr lang="en-US" sz="900" i="1" dirty="0"/>
                    <a:t>J </a:t>
                  </a:r>
                  <a:r>
                    <a:rPr lang="en-US" sz="900" i="1" dirty="0" err="1"/>
                    <a:t>Orthop</a:t>
                  </a:r>
                  <a:r>
                    <a:rPr lang="en-US" sz="900" i="1" dirty="0"/>
                    <a:t> Sci</a:t>
                  </a:r>
                  <a:r>
                    <a:rPr lang="en-US" sz="900" dirty="0"/>
                    <a:t>; </a:t>
                  </a:r>
                </a:p>
                <a:p>
                  <a:r>
                    <a:rPr lang="en-US" sz="900" dirty="0"/>
                    <a:t>Stewart R, et al (</a:t>
                  </a:r>
                  <a:r>
                    <a:rPr lang="en-US" sz="900" b="1" dirty="0"/>
                    <a:t>2011</a:t>
                  </a:r>
                  <a:r>
                    <a:rPr lang="en-US" sz="900" dirty="0"/>
                    <a:t>) </a:t>
                  </a:r>
                  <a:r>
                    <a:rPr lang="en-US" sz="900" i="1" dirty="0"/>
                    <a:t>J </a:t>
                  </a:r>
                  <a:r>
                    <a:rPr lang="en-US" sz="900" i="1" dirty="0" err="1"/>
                    <a:t>Orthop</a:t>
                  </a:r>
                  <a:r>
                    <a:rPr lang="en-US" sz="900" i="1" dirty="0"/>
                    <a:t> Trauma</a:t>
                  </a:r>
                  <a:r>
                    <a:rPr lang="en-US" sz="900" dirty="0"/>
                    <a:t>; </a:t>
                  </a:r>
                </a:p>
                <a:p>
                  <a:r>
                    <a:rPr lang="en-US" sz="900" dirty="0"/>
                    <a:t>Shen X, et al (</a:t>
                  </a:r>
                  <a:r>
                    <a:rPr lang="en-US" sz="900" b="1" dirty="0"/>
                    <a:t>2009</a:t>
                  </a:r>
                  <a:r>
                    <a:rPr lang="en-US" sz="900" dirty="0"/>
                    <a:t>) </a:t>
                  </a:r>
                  <a:r>
                    <a:rPr lang="en-US" sz="900" i="1" dirty="0"/>
                    <a:t>J </a:t>
                  </a:r>
                  <a:r>
                    <a:rPr lang="en-US" sz="900" i="1" dirty="0" err="1"/>
                    <a:t>Orthop</a:t>
                  </a:r>
                  <a:r>
                    <a:rPr lang="en-US" sz="900" i="1" dirty="0"/>
                    <a:t> Res</a:t>
                  </a:r>
                  <a:r>
                    <a:rPr lang="en-US" sz="900" dirty="0"/>
                    <a:t>; </a:t>
                  </a:r>
                </a:p>
                <a:p>
                  <a:r>
                    <a:rPr lang="en-US" sz="900" dirty="0"/>
                    <a:t>Wan C, et al (</a:t>
                  </a:r>
                  <a:r>
                    <a:rPr lang="en-US" sz="900" b="1" dirty="0"/>
                    <a:t>2008</a:t>
                  </a:r>
                  <a:r>
                    <a:rPr lang="en-US" sz="900" dirty="0"/>
                    <a:t>) </a:t>
                  </a:r>
                  <a:r>
                    <a:rPr lang="en-US" sz="900" i="1" dirty="0"/>
                    <a:t>Proc Natl </a:t>
                  </a:r>
                  <a:r>
                    <a:rPr lang="en-US" sz="900" i="1" dirty="0" err="1"/>
                    <a:t>Acad</a:t>
                  </a:r>
                  <a:r>
                    <a:rPr lang="en-US" sz="900" i="1" dirty="0"/>
                    <a:t> Sci</a:t>
                  </a:r>
                </a:p>
              </p:txBody>
            </p:sp>
          </p:grpSp>
        </p:grpSp>
        <p:sp>
          <p:nvSpPr>
            <p:cNvPr id="132" name="TextBox 131">
              <a:extLst>
                <a:ext uri="{FF2B5EF4-FFF2-40B4-BE49-F238E27FC236}">
                  <a16:creationId xmlns:a16="http://schemas.microsoft.com/office/drawing/2014/main" id="{778C40D0-2237-5945-AC07-9D9D4FC4B3A3}"/>
                </a:ext>
              </a:extLst>
            </p:cNvPr>
            <p:cNvSpPr txBox="1"/>
            <p:nvPr/>
          </p:nvSpPr>
          <p:spPr>
            <a:xfrm>
              <a:off x="8686110" y="1330840"/>
              <a:ext cx="3071997" cy="307777"/>
            </a:xfrm>
            <a:prstGeom prst="rect">
              <a:avLst/>
            </a:prstGeom>
            <a:noFill/>
          </p:spPr>
          <p:txBody>
            <a:bodyPr wrap="square" lIns="0" tIns="0" rIns="0" bIns="0" rtlCol="0">
              <a:spAutoFit/>
            </a:bodyPr>
            <a:lstStyle/>
            <a:p>
              <a:pPr algn="ctr"/>
              <a:r>
                <a:rPr lang="en-US" sz="2000" b="1" dirty="0">
                  <a:solidFill>
                    <a:srgbClr val="FF0000"/>
                  </a:solidFill>
                  <a:latin typeface="Arial" panose="020B0604020202020204" pitchFamily="34" charset="0"/>
                  <a:cs typeface="Arial" panose="020B0604020202020204" pitchFamily="34" charset="0"/>
                </a:rPr>
                <a:t>Knockout Mouse</a:t>
              </a:r>
            </a:p>
          </p:txBody>
        </p:sp>
      </p:grpSp>
      <p:grpSp>
        <p:nvGrpSpPr>
          <p:cNvPr id="2" name="Group 1">
            <a:extLst>
              <a:ext uri="{FF2B5EF4-FFF2-40B4-BE49-F238E27FC236}">
                <a16:creationId xmlns:a16="http://schemas.microsoft.com/office/drawing/2014/main" id="{20986240-D3CF-2A42-893A-C74DA64C2DAC}"/>
              </a:ext>
            </a:extLst>
          </p:cNvPr>
          <p:cNvGrpSpPr/>
          <p:nvPr/>
        </p:nvGrpSpPr>
        <p:grpSpPr>
          <a:xfrm>
            <a:off x="1805941" y="3627118"/>
            <a:ext cx="4139563" cy="3128401"/>
            <a:chOff x="1805941" y="3627118"/>
            <a:chExt cx="4139563" cy="3128401"/>
          </a:xfrm>
        </p:grpSpPr>
        <p:grpSp>
          <p:nvGrpSpPr>
            <p:cNvPr id="376" name="Group 375">
              <a:extLst>
                <a:ext uri="{FF2B5EF4-FFF2-40B4-BE49-F238E27FC236}">
                  <a16:creationId xmlns:a16="http://schemas.microsoft.com/office/drawing/2014/main" id="{03CFA16C-1CC1-4FA8-832C-E03B6EB075CD}"/>
                </a:ext>
              </a:extLst>
            </p:cNvPr>
            <p:cNvGrpSpPr/>
            <p:nvPr/>
          </p:nvGrpSpPr>
          <p:grpSpPr>
            <a:xfrm>
              <a:off x="1999234" y="3627118"/>
              <a:ext cx="3946270" cy="3128401"/>
              <a:chOff x="8201031" y="1034598"/>
              <a:chExt cx="3946270" cy="3128401"/>
            </a:xfrm>
          </p:grpSpPr>
          <p:sp>
            <p:nvSpPr>
              <p:cNvPr id="163" name="Arrow: Down 162">
                <a:extLst>
                  <a:ext uri="{FF2B5EF4-FFF2-40B4-BE49-F238E27FC236}">
                    <a16:creationId xmlns:a16="http://schemas.microsoft.com/office/drawing/2014/main" id="{378E2F73-AFE0-4E2C-83EF-7F77434B9F0E}"/>
                  </a:ext>
                </a:extLst>
              </p:cNvPr>
              <p:cNvSpPr/>
              <p:nvPr/>
            </p:nvSpPr>
            <p:spPr>
              <a:xfrm>
                <a:off x="10927801" y="1034598"/>
                <a:ext cx="1104754" cy="2019006"/>
              </a:xfrm>
              <a:prstGeom prst="downArrow">
                <a:avLst>
                  <a:gd name="adj1" fmla="val 33766"/>
                  <a:gd name="adj2" fmla="val 34865"/>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4" name="Group 353">
                <a:extLst>
                  <a:ext uri="{FF2B5EF4-FFF2-40B4-BE49-F238E27FC236}">
                    <a16:creationId xmlns:a16="http://schemas.microsoft.com/office/drawing/2014/main" id="{31332A92-E70B-445E-97B5-039ED5DA2980}"/>
                  </a:ext>
                </a:extLst>
              </p:cNvPr>
              <p:cNvGrpSpPr/>
              <p:nvPr/>
            </p:nvGrpSpPr>
            <p:grpSpPr>
              <a:xfrm>
                <a:off x="8201031" y="3075752"/>
                <a:ext cx="3946270" cy="1087247"/>
                <a:chOff x="8201031" y="3075752"/>
                <a:chExt cx="3946270" cy="1087247"/>
              </a:xfrm>
            </p:grpSpPr>
            <p:sp>
              <p:nvSpPr>
                <p:cNvPr id="164" name="Rectangle: Rounded Corners 163">
                  <a:extLst>
                    <a:ext uri="{FF2B5EF4-FFF2-40B4-BE49-F238E27FC236}">
                      <a16:creationId xmlns:a16="http://schemas.microsoft.com/office/drawing/2014/main" id="{26CADB2B-7155-49C9-8911-4A36FB107486}"/>
                    </a:ext>
                  </a:extLst>
                </p:cNvPr>
                <p:cNvSpPr/>
                <p:nvPr/>
              </p:nvSpPr>
              <p:spPr>
                <a:xfrm>
                  <a:off x="8201031" y="3075752"/>
                  <a:ext cx="3929476" cy="927485"/>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chemeClr val="tx1"/>
                      </a:solidFill>
                    </a:rPr>
                    <a:t>↓Slc5a3 →bone mass ↓, osteoblast ↓, </a:t>
                  </a:r>
                </a:p>
                <a:p>
                  <a:r>
                    <a:rPr lang="en-US" sz="1500" b="1" dirty="0">
                      <a:solidFill>
                        <a:schemeClr val="tx1"/>
                      </a:solidFill>
                    </a:rPr>
                    <a:t>                     osteoporosis-like microarchitecture, </a:t>
                  </a:r>
                </a:p>
                <a:p>
                  <a:r>
                    <a:rPr lang="en-US" sz="1500" b="1" dirty="0">
                      <a:solidFill>
                        <a:schemeClr val="tx1"/>
                      </a:solidFill>
                    </a:rPr>
                    <a:t>                     delayed embryonic bone formation,</a:t>
                  </a:r>
                </a:p>
                <a:p>
                  <a:r>
                    <a:rPr lang="en-US" sz="1500" b="1" dirty="0">
                      <a:solidFill>
                        <a:schemeClr val="tx1"/>
                      </a:solidFill>
                    </a:rPr>
                    <a:t>                     shortened adult long bones</a:t>
                  </a:r>
                  <a:endParaRPr lang="en-US" sz="1500" dirty="0">
                    <a:solidFill>
                      <a:schemeClr val="tx1"/>
                    </a:solidFill>
                  </a:endParaRPr>
                </a:p>
              </p:txBody>
            </p:sp>
            <p:sp>
              <p:nvSpPr>
                <p:cNvPr id="322" name="TextBox 321">
                  <a:extLst>
                    <a:ext uri="{FF2B5EF4-FFF2-40B4-BE49-F238E27FC236}">
                      <a16:creationId xmlns:a16="http://schemas.microsoft.com/office/drawing/2014/main" id="{14D7A5E1-663D-4C34-8045-AF61DEDF4DEC}"/>
                    </a:ext>
                  </a:extLst>
                </p:cNvPr>
                <p:cNvSpPr txBox="1"/>
                <p:nvPr/>
              </p:nvSpPr>
              <p:spPr>
                <a:xfrm>
                  <a:off x="10463778" y="4024500"/>
                  <a:ext cx="1683523" cy="138499"/>
                </a:xfrm>
                <a:prstGeom prst="rect">
                  <a:avLst/>
                </a:prstGeom>
                <a:noFill/>
              </p:spPr>
              <p:txBody>
                <a:bodyPr wrap="square" lIns="0" tIns="0" rIns="0" bIns="0" rtlCol="0" anchor="ctr" anchorCtr="0">
                  <a:spAutoFit/>
                </a:bodyPr>
                <a:lstStyle/>
                <a:p>
                  <a:pPr algn="ctr"/>
                  <a:r>
                    <a:rPr lang="en-US" sz="900" dirty="0"/>
                    <a:t>Dai Z, et al (</a:t>
                  </a:r>
                  <a:r>
                    <a:rPr lang="en-US" sz="900" b="1" dirty="0"/>
                    <a:t>2011</a:t>
                  </a:r>
                  <a:r>
                    <a:rPr lang="en-US" sz="900" dirty="0"/>
                    <a:t>) </a:t>
                  </a:r>
                  <a:r>
                    <a:rPr lang="en-US" sz="900" i="1" dirty="0"/>
                    <a:t>J Bone Miner Res</a:t>
                  </a:r>
                </a:p>
              </p:txBody>
            </p:sp>
          </p:grpSp>
        </p:grpSp>
        <p:sp>
          <p:nvSpPr>
            <p:cNvPr id="135" name="TextBox 134">
              <a:extLst>
                <a:ext uri="{FF2B5EF4-FFF2-40B4-BE49-F238E27FC236}">
                  <a16:creationId xmlns:a16="http://schemas.microsoft.com/office/drawing/2014/main" id="{F96D1998-0115-AF41-98BC-CB5FDE0260DA}"/>
                </a:ext>
              </a:extLst>
            </p:cNvPr>
            <p:cNvSpPr txBox="1"/>
            <p:nvPr/>
          </p:nvSpPr>
          <p:spPr>
            <a:xfrm>
              <a:off x="1805941" y="5327306"/>
              <a:ext cx="3071997" cy="400110"/>
            </a:xfrm>
            <a:prstGeom prst="rect">
              <a:avLst/>
            </a:prstGeom>
            <a:noFill/>
          </p:spPr>
          <p:txBody>
            <a:bodyPr wrap="square" lIns="0" tIns="0" rIns="0" bIns="0" rtlCol="0">
              <a:spAutoFit/>
            </a:bodyPr>
            <a:lstStyle/>
            <a:p>
              <a:pPr algn="ctr"/>
              <a:r>
                <a:rPr lang="en-US" sz="2600" b="1" dirty="0">
                  <a:solidFill>
                    <a:srgbClr val="FF0000"/>
                  </a:solidFill>
                  <a:latin typeface="Arial" panose="020B0604020202020204" pitchFamily="34" charset="0"/>
                  <a:cs typeface="Arial" panose="020B0604020202020204" pitchFamily="34" charset="0"/>
                </a:rPr>
                <a:t>Knockout Mouse</a:t>
              </a:r>
            </a:p>
          </p:txBody>
        </p:sp>
      </p:grpSp>
    </p:spTree>
    <p:extLst>
      <p:ext uri="{BB962C8B-B14F-4D97-AF65-F5344CB8AC3E}">
        <p14:creationId xmlns:p14="http://schemas.microsoft.com/office/powerpoint/2010/main" val="19905280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61"/>
                                        </p:tgtEl>
                                        <p:attrNameLst>
                                          <p:attrName>style.visibility</p:attrName>
                                        </p:attrNameLst>
                                      </p:cBhvr>
                                      <p:to>
                                        <p:strVal val="visible"/>
                                      </p:to>
                                    </p:set>
                                    <p:animEffect transition="in" filter="wipe(left)">
                                      <p:cBhvr>
                                        <p:cTn id="7" dur="500"/>
                                        <p:tgtEl>
                                          <p:spTgt spid="361"/>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371"/>
                                        </p:tgtEl>
                                        <p:attrNameLst>
                                          <p:attrName>style.visibility</p:attrName>
                                        </p:attrNameLst>
                                      </p:cBhvr>
                                      <p:to>
                                        <p:strVal val="visible"/>
                                      </p:to>
                                    </p:set>
                                    <p:animEffect transition="in" filter="wipe(right)">
                                      <p:cBhvr>
                                        <p:cTn id="11" dur="500"/>
                                        <p:tgtEl>
                                          <p:spTgt spid="37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72"/>
                                        </p:tgtEl>
                                        <p:attrNameLst>
                                          <p:attrName>style.visibility</p:attrName>
                                        </p:attrNameLst>
                                      </p:cBhvr>
                                      <p:to>
                                        <p:strVal val="visible"/>
                                      </p:to>
                                    </p:set>
                                    <p:animEffect transition="in" filter="wipe(left)">
                                      <p:cBhvr>
                                        <p:cTn id="15" dur="500"/>
                                        <p:tgtEl>
                                          <p:spTgt spid="372"/>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up)">
                                      <p:cBhvr>
                                        <p:cTn id="19" dur="500"/>
                                        <p:tgtEl>
                                          <p:spTgt spid="3"/>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374"/>
                                        </p:tgtEl>
                                        <p:attrNameLst>
                                          <p:attrName>style.visibility</p:attrName>
                                        </p:attrNameLst>
                                      </p:cBhvr>
                                      <p:to>
                                        <p:strVal val="visible"/>
                                      </p:to>
                                    </p:set>
                                    <p:animEffect transition="in" filter="wipe(left)">
                                      <p:cBhvr>
                                        <p:cTn id="23" dur="500"/>
                                        <p:tgtEl>
                                          <p:spTgt spid="374"/>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114"/>
                                        </p:tgtEl>
                                        <p:attrNameLst>
                                          <p:attrName>style.visibility</p:attrName>
                                        </p:attrNameLst>
                                      </p:cBhvr>
                                      <p:to>
                                        <p:strVal val="visible"/>
                                      </p:to>
                                    </p:set>
                                    <p:animEffect transition="in" filter="wipe(left)">
                                      <p:cBhvr>
                                        <p:cTn id="27" dur="500"/>
                                        <p:tgtEl>
                                          <p:spTgt spid="114"/>
                                        </p:tgtEl>
                                      </p:cBhvr>
                                    </p:animEffect>
                                  </p:childTnLst>
                                </p:cTn>
                              </p:par>
                              <p:par>
                                <p:cTn id="28" presetID="1" presetClass="mediacall" presetSubtype="0" fill="hold" nodeType="withEffect">
                                  <p:stCondLst>
                                    <p:cond delay="0"/>
                                  </p:stCondLst>
                                  <p:childTnLst>
                                    <p:cmd type="call" cmd="playFrom(0.0)">
                                      <p:cBhvr>
                                        <p:cTn id="29" dur="14718" fill="hold"/>
                                        <p:tgtEl>
                                          <p:spTgt spid="114"/>
                                        </p:tgtEl>
                                      </p:cBhvr>
                                    </p:cmd>
                                  </p:childTnLst>
                                </p:cTn>
                              </p:par>
                              <p:par>
                                <p:cTn id="30" presetID="22" presetClass="entr" presetSubtype="1" fill="hold" nodeType="with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wipe(up)">
                                      <p:cBhvr>
                                        <p:cTn id="3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3" repeatCount="indefinite" fill="hold" display="0">
                  <p:stCondLst>
                    <p:cond delay="indefinite"/>
                  </p:stCondLst>
                </p:cTn>
                <p:tgtEl>
                  <p:spTgt spid="11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55E7E5FF-AE06-4503-ACB4-AFB282031A76}"/>
              </a:ext>
            </a:extLst>
          </p:cNvPr>
          <p:cNvSpPr txBox="1"/>
          <p:nvPr/>
        </p:nvSpPr>
        <p:spPr>
          <a:xfrm>
            <a:off x="-419099" y="133349"/>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Gene</a:t>
            </a:r>
          </a:p>
        </p:txBody>
      </p:sp>
      <p:sp>
        <p:nvSpPr>
          <p:cNvPr id="9" name="TextBox 8">
            <a:extLst>
              <a:ext uri="{FF2B5EF4-FFF2-40B4-BE49-F238E27FC236}">
                <a16:creationId xmlns:a16="http://schemas.microsoft.com/office/drawing/2014/main" id="{1403C878-3F99-4264-950B-F6F7CD3B237D}"/>
              </a:ext>
            </a:extLst>
          </p:cNvPr>
          <p:cNvSpPr txBox="1"/>
          <p:nvPr/>
        </p:nvSpPr>
        <p:spPr>
          <a:xfrm>
            <a:off x="15241" y="643888"/>
            <a:ext cx="11811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Ccng2</a:t>
            </a:r>
          </a:p>
        </p:txBody>
      </p:sp>
      <p:sp>
        <p:nvSpPr>
          <p:cNvPr id="11" name="TextBox 10">
            <a:extLst>
              <a:ext uri="{FF2B5EF4-FFF2-40B4-BE49-F238E27FC236}">
                <a16:creationId xmlns:a16="http://schemas.microsoft.com/office/drawing/2014/main" id="{343594D0-D0DC-41C6-8037-C37681B955C1}"/>
              </a:ext>
            </a:extLst>
          </p:cNvPr>
          <p:cNvSpPr txBox="1"/>
          <p:nvPr/>
        </p:nvSpPr>
        <p:spPr>
          <a:xfrm>
            <a:off x="-144780" y="1506853"/>
            <a:ext cx="1341121"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Higd1a</a:t>
            </a:r>
          </a:p>
        </p:txBody>
      </p:sp>
      <p:sp>
        <p:nvSpPr>
          <p:cNvPr id="18" name="TextBox 17">
            <a:extLst>
              <a:ext uri="{FF2B5EF4-FFF2-40B4-BE49-F238E27FC236}">
                <a16:creationId xmlns:a16="http://schemas.microsoft.com/office/drawing/2014/main" id="{A69DE28A-6EB8-449A-9521-2A54B7211D75}"/>
              </a:ext>
            </a:extLst>
          </p:cNvPr>
          <p:cNvSpPr txBox="1"/>
          <p:nvPr/>
        </p:nvSpPr>
        <p:spPr>
          <a:xfrm>
            <a:off x="1805939" y="643888"/>
            <a:ext cx="102108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Ccng2</a:t>
            </a:r>
          </a:p>
        </p:txBody>
      </p:sp>
      <p:sp>
        <p:nvSpPr>
          <p:cNvPr id="20" name="TextBox 19">
            <a:extLst>
              <a:ext uri="{FF2B5EF4-FFF2-40B4-BE49-F238E27FC236}">
                <a16:creationId xmlns:a16="http://schemas.microsoft.com/office/drawing/2014/main" id="{67AA98D3-74AA-4A3F-8CE3-986911D423D8}"/>
              </a:ext>
            </a:extLst>
          </p:cNvPr>
          <p:cNvSpPr txBox="1"/>
          <p:nvPr/>
        </p:nvSpPr>
        <p:spPr>
          <a:xfrm>
            <a:off x="1684020" y="1506853"/>
            <a:ext cx="114300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Higd1a</a:t>
            </a:r>
          </a:p>
        </p:txBody>
      </p:sp>
      <p:sp>
        <p:nvSpPr>
          <p:cNvPr id="21" name="TextBox 20">
            <a:extLst>
              <a:ext uri="{FF2B5EF4-FFF2-40B4-BE49-F238E27FC236}">
                <a16:creationId xmlns:a16="http://schemas.microsoft.com/office/drawing/2014/main" id="{98A8DB12-5A27-4EF4-AD53-8418D6296F5D}"/>
              </a:ext>
            </a:extLst>
          </p:cNvPr>
          <p:cNvSpPr txBox="1"/>
          <p:nvPr/>
        </p:nvSpPr>
        <p:spPr>
          <a:xfrm>
            <a:off x="1207771" y="114298"/>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mRNA</a:t>
            </a:r>
          </a:p>
        </p:txBody>
      </p:sp>
      <p:cxnSp>
        <p:nvCxnSpPr>
          <p:cNvPr id="37" name="Straight Arrow Connector 36">
            <a:extLst>
              <a:ext uri="{FF2B5EF4-FFF2-40B4-BE49-F238E27FC236}">
                <a16:creationId xmlns:a16="http://schemas.microsoft.com/office/drawing/2014/main" id="{9702CDA2-0429-4E32-B9F8-9BCB82BF54C8}"/>
              </a:ext>
            </a:extLst>
          </p:cNvPr>
          <p:cNvCxnSpPr>
            <a:cxnSpLocks/>
            <a:stCxn id="9" idx="3"/>
            <a:endCxn id="18" idx="1"/>
          </p:cNvCxnSpPr>
          <p:nvPr/>
        </p:nvCxnSpPr>
        <p:spPr>
          <a:xfrm>
            <a:off x="1196341" y="870584"/>
            <a:ext cx="60959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70D1391-6750-4C09-84A9-C34BB0BB8763}"/>
              </a:ext>
            </a:extLst>
          </p:cNvPr>
          <p:cNvCxnSpPr>
            <a:cxnSpLocks/>
            <a:stCxn id="11" idx="3"/>
            <a:endCxn id="20" idx="1"/>
          </p:cNvCxnSpPr>
          <p:nvPr/>
        </p:nvCxnSpPr>
        <p:spPr>
          <a:xfrm>
            <a:off x="1196341" y="1733549"/>
            <a:ext cx="4876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C20C446C-F1A5-4D58-9AE6-C651DCEA366C}"/>
              </a:ext>
            </a:extLst>
          </p:cNvPr>
          <p:cNvSpPr txBox="1"/>
          <p:nvPr/>
        </p:nvSpPr>
        <p:spPr>
          <a:xfrm>
            <a:off x="3894287" y="676344"/>
            <a:ext cx="947421" cy="366289"/>
          </a:xfrm>
          <a:prstGeom prst="rect">
            <a:avLst/>
          </a:prstGeom>
        </p:spPr>
        <p:txBody>
          <a:bodyPr vert="horz" lIns="0" tIns="0" rIns="0" bIns="0" rtlCol="0" anchor="ctr" anchorCtr="0">
            <a:normAutofit fontScale="92500"/>
          </a:bodyPr>
          <a:lstStyle/>
          <a:p>
            <a:pPr algn="ctr" defTabSz="914400">
              <a:spcAft>
                <a:spcPts val="600"/>
              </a:spcAft>
            </a:pPr>
            <a:r>
              <a:rPr lang="en-US" sz="1600" b="1" dirty="0">
                <a:latin typeface="Arial" panose="020B0604020202020204" pitchFamily="34" charset="0"/>
                <a:cs typeface="Arial" panose="020B0604020202020204" pitchFamily="34" charset="0"/>
              </a:rPr>
              <a:t>Cyclin-G2</a:t>
            </a:r>
          </a:p>
        </p:txBody>
      </p:sp>
      <p:sp>
        <p:nvSpPr>
          <p:cNvPr id="52" name="TextBox 51">
            <a:extLst>
              <a:ext uri="{FF2B5EF4-FFF2-40B4-BE49-F238E27FC236}">
                <a16:creationId xmlns:a16="http://schemas.microsoft.com/office/drawing/2014/main" id="{3D5EC3AF-0EE0-406D-A708-5F13E2527437}"/>
              </a:ext>
            </a:extLst>
          </p:cNvPr>
          <p:cNvSpPr txBox="1"/>
          <p:nvPr/>
        </p:nvSpPr>
        <p:spPr>
          <a:xfrm>
            <a:off x="3909060" y="1506853"/>
            <a:ext cx="1363980"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HIG1 domain family 1A</a:t>
            </a:r>
          </a:p>
        </p:txBody>
      </p:sp>
      <p:cxnSp>
        <p:nvCxnSpPr>
          <p:cNvPr id="57" name="Straight Arrow Connector 56">
            <a:extLst>
              <a:ext uri="{FF2B5EF4-FFF2-40B4-BE49-F238E27FC236}">
                <a16:creationId xmlns:a16="http://schemas.microsoft.com/office/drawing/2014/main" id="{6E852D21-19D4-4B36-A40E-4362B8ECE013}"/>
              </a:ext>
            </a:extLst>
          </p:cNvPr>
          <p:cNvCxnSpPr>
            <a:cxnSpLocks/>
            <a:stCxn id="18" idx="3"/>
            <a:endCxn id="50" idx="1"/>
          </p:cNvCxnSpPr>
          <p:nvPr/>
        </p:nvCxnSpPr>
        <p:spPr>
          <a:xfrm flipV="1">
            <a:off x="2827020" y="859489"/>
            <a:ext cx="1067267" cy="1109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3AAEF8AE-ECB2-4C3D-8F16-DDC62348DC75}"/>
              </a:ext>
            </a:extLst>
          </p:cNvPr>
          <p:cNvCxnSpPr>
            <a:cxnSpLocks/>
            <a:stCxn id="20" idx="3"/>
            <a:endCxn id="52" idx="1"/>
          </p:cNvCxnSpPr>
          <p:nvPr/>
        </p:nvCxnSpPr>
        <p:spPr>
          <a:xfrm>
            <a:off x="2827021" y="1733549"/>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77" name="Group 176">
            <a:extLst>
              <a:ext uri="{FF2B5EF4-FFF2-40B4-BE49-F238E27FC236}">
                <a16:creationId xmlns:a16="http://schemas.microsoft.com/office/drawing/2014/main" id="{78EA8B6D-8FDB-4F1B-8D19-424EC67DA535}"/>
              </a:ext>
            </a:extLst>
          </p:cNvPr>
          <p:cNvGrpSpPr/>
          <p:nvPr/>
        </p:nvGrpSpPr>
        <p:grpSpPr>
          <a:xfrm>
            <a:off x="7335520" y="738410"/>
            <a:ext cx="2158742" cy="475489"/>
            <a:chOff x="7173222" y="4643243"/>
            <a:chExt cx="2158742" cy="475489"/>
          </a:xfrm>
        </p:grpSpPr>
        <p:sp>
          <p:nvSpPr>
            <p:cNvPr id="174" name="Rectangle: Rounded Corners 173">
              <a:extLst>
                <a:ext uri="{FF2B5EF4-FFF2-40B4-BE49-F238E27FC236}">
                  <a16:creationId xmlns:a16="http://schemas.microsoft.com/office/drawing/2014/main" id="{A0D0A3BC-F0FC-4DAC-96FD-FFB794F17F61}"/>
                </a:ext>
              </a:extLst>
            </p:cNvPr>
            <p:cNvSpPr/>
            <p:nvPr/>
          </p:nvSpPr>
          <p:spPr>
            <a:xfrm>
              <a:off x="7742052" y="4643420"/>
              <a:ext cx="1021081" cy="475134"/>
            </a:xfrm>
            <a:prstGeom prst="roundRect">
              <a:avLst>
                <a:gd name="adj" fmla="val 500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PTH</a:t>
              </a:r>
            </a:p>
          </p:txBody>
        </p:sp>
        <p:sp>
          <p:nvSpPr>
            <p:cNvPr id="175" name="Arrow: Down 174">
              <a:extLst>
                <a:ext uri="{FF2B5EF4-FFF2-40B4-BE49-F238E27FC236}">
                  <a16:creationId xmlns:a16="http://schemas.microsoft.com/office/drawing/2014/main" id="{3D4B7E82-6B35-418F-912F-55BE52F4692E}"/>
                </a:ext>
              </a:extLst>
            </p:cNvPr>
            <p:cNvSpPr/>
            <p:nvPr/>
          </p:nvSpPr>
          <p:spPr>
            <a:xfrm rot="16200000">
              <a:off x="8809805" y="4596573"/>
              <a:ext cx="475488" cy="568830"/>
            </a:xfrm>
            <a:prstGeom prst="downArrow">
              <a:avLst>
                <a:gd name="adj1" fmla="val 33766"/>
                <a:gd name="adj2" fmla="val 67871"/>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Arrow: Down 175">
              <a:extLst>
                <a:ext uri="{FF2B5EF4-FFF2-40B4-BE49-F238E27FC236}">
                  <a16:creationId xmlns:a16="http://schemas.microsoft.com/office/drawing/2014/main" id="{944ECC7B-F399-41B6-B2CF-AA1D3D6AC86E}"/>
                </a:ext>
              </a:extLst>
            </p:cNvPr>
            <p:cNvSpPr/>
            <p:nvPr/>
          </p:nvSpPr>
          <p:spPr>
            <a:xfrm rot="5400000" flipH="1">
              <a:off x="7219893" y="4596572"/>
              <a:ext cx="475488" cy="568830"/>
            </a:xfrm>
            <a:prstGeom prst="downArrow">
              <a:avLst>
                <a:gd name="adj1" fmla="val 33766"/>
                <a:gd name="adj2" fmla="val 67871"/>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8" name="Rectangle: Rounded Corners 177">
            <a:extLst>
              <a:ext uri="{FF2B5EF4-FFF2-40B4-BE49-F238E27FC236}">
                <a16:creationId xmlns:a16="http://schemas.microsoft.com/office/drawing/2014/main" id="{9A66355D-68B4-4773-94D2-AAC4D0607B59}"/>
              </a:ext>
            </a:extLst>
          </p:cNvPr>
          <p:cNvSpPr/>
          <p:nvPr/>
        </p:nvSpPr>
        <p:spPr>
          <a:xfrm>
            <a:off x="6330034" y="808435"/>
            <a:ext cx="1021082" cy="348031"/>
          </a:xfrm>
          <a:prstGeom prst="roundRect">
            <a:avLst>
              <a:gd name="adj" fmla="val 5000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Cell cycle</a:t>
            </a:r>
          </a:p>
        </p:txBody>
      </p:sp>
      <p:cxnSp>
        <p:nvCxnSpPr>
          <p:cNvPr id="179" name="Connector: Curved 130">
            <a:extLst>
              <a:ext uri="{FF2B5EF4-FFF2-40B4-BE49-F238E27FC236}">
                <a16:creationId xmlns:a16="http://schemas.microsoft.com/office/drawing/2014/main" id="{3286D039-7BF8-4861-8F5C-4FD12CB00927}"/>
              </a:ext>
            </a:extLst>
          </p:cNvPr>
          <p:cNvCxnSpPr>
            <a:cxnSpLocks/>
            <a:stCxn id="50" idx="3"/>
            <a:endCxn id="178" idx="1"/>
          </p:cNvCxnSpPr>
          <p:nvPr/>
        </p:nvCxnSpPr>
        <p:spPr>
          <a:xfrm>
            <a:off x="4841708" y="859489"/>
            <a:ext cx="1488326" cy="122962"/>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grpSp>
        <p:nvGrpSpPr>
          <p:cNvPr id="378" name="Group 377">
            <a:extLst>
              <a:ext uri="{FF2B5EF4-FFF2-40B4-BE49-F238E27FC236}">
                <a16:creationId xmlns:a16="http://schemas.microsoft.com/office/drawing/2014/main" id="{56289F91-BA5F-4F77-B2D9-3C4D16D2734B}"/>
              </a:ext>
            </a:extLst>
          </p:cNvPr>
          <p:cNvGrpSpPr/>
          <p:nvPr/>
        </p:nvGrpSpPr>
        <p:grpSpPr>
          <a:xfrm>
            <a:off x="4856718" y="1537715"/>
            <a:ext cx="3776743" cy="634988"/>
            <a:chOff x="4856718" y="5157216"/>
            <a:chExt cx="3776743" cy="634988"/>
          </a:xfrm>
        </p:grpSpPr>
        <p:grpSp>
          <p:nvGrpSpPr>
            <p:cNvPr id="193" name="Group 192">
              <a:extLst>
                <a:ext uri="{FF2B5EF4-FFF2-40B4-BE49-F238E27FC236}">
                  <a16:creationId xmlns:a16="http://schemas.microsoft.com/office/drawing/2014/main" id="{645C1474-40A2-40F7-990E-985A7B69DF3E}"/>
                </a:ext>
              </a:extLst>
            </p:cNvPr>
            <p:cNvGrpSpPr/>
            <p:nvPr/>
          </p:nvGrpSpPr>
          <p:grpSpPr>
            <a:xfrm>
              <a:off x="5416233" y="5157216"/>
              <a:ext cx="3217228" cy="634988"/>
              <a:chOff x="9133365" y="766625"/>
              <a:chExt cx="2543488" cy="675622"/>
            </a:xfrm>
          </p:grpSpPr>
          <p:sp>
            <p:nvSpPr>
              <p:cNvPr id="194" name="Freeform: Shape 193">
                <a:extLst>
                  <a:ext uri="{FF2B5EF4-FFF2-40B4-BE49-F238E27FC236}">
                    <a16:creationId xmlns:a16="http://schemas.microsoft.com/office/drawing/2014/main" id="{D894F0B1-2245-4CF8-B089-EAD78E3DC09E}"/>
                  </a:ext>
                </a:extLst>
              </p:cNvPr>
              <p:cNvSpPr/>
              <p:nvPr/>
            </p:nvSpPr>
            <p:spPr>
              <a:xfrm>
                <a:off x="9290049" y="803445"/>
                <a:ext cx="2330210" cy="596328"/>
              </a:xfrm>
              <a:custGeom>
                <a:avLst/>
                <a:gdLst>
                  <a:gd name="connsiteX0" fmla="*/ 575729 w 2387118"/>
                  <a:gd name="connsiteY0" fmla="*/ 0 h 647530"/>
                  <a:gd name="connsiteX1" fmla="*/ 1069657 w 2387118"/>
                  <a:gd name="connsiteY1" fmla="*/ 0 h 647530"/>
                  <a:gd name="connsiteX2" fmla="*/ 1088511 w 2387118"/>
                  <a:gd name="connsiteY2" fmla="*/ 64309 h 647530"/>
                  <a:gd name="connsiteX3" fmla="*/ 1221419 w 2387118"/>
                  <a:gd name="connsiteY3" fmla="*/ 219236 h 647530"/>
                  <a:gd name="connsiteX4" fmla="*/ 1354327 w 2387118"/>
                  <a:gd name="connsiteY4" fmla="*/ 64309 h 647530"/>
                  <a:gd name="connsiteX5" fmla="*/ 1373181 w 2387118"/>
                  <a:gd name="connsiteY5" fmla="*/ 0 h 647530"/>
                  <a:gd name="connsiteX6" fmla="*/ 1867109 w 2387118"/>
                  <a:gd name="connsiteY6" fmla="*/ 0 h 647530"/>
                  <a:gd name="connsiteX7" fmla="*/ 1885963 w 2387118"/>
                  <a:gd name="connsiteY7" fmla="*/ 64309 h 647530"/>
                  <a:gd name="connsiteX8" fmla="*/ 2018871 w 2387118"/>
                  <a:gd name="connsiteY8" fmla="*/ 219236 h 647530"/>
                  <a:gd name="connsiteX9" fmla="*/ 2151779 w 2387118"/>
                  <a:gd name="connsiteY9" fmla="*/ 64309 h 647530"/>
                  <a:gd name="connsiteX10" fmla="*/ 2165359 w 2387118"/>
                  <a:gd name="connsiteY10" fmla="*/ 17988 h 647530"/>
                  <a:gd name="connsiteX11" fmla="*/ 2189377 w 2387118"/>
                  <a:gd name="connsiteY11" fmla="*/ 25443 h 647530"/>
                  <a:gd name="connsiteX12" fmla="*/ 2387118 w 2387118"/>
                  <a:gd name="connsiteY12" fmla="*/ 323765 h 647530"/>
                  <a:gd name="connsiteX13" fmla="*/ 2361675 w 2387118"/>
                  <a:gd name="connsiteY13" fmla="*/ 449789 h 647530"/>
                  <a:gd name="connsiteX14" fmla="*/ 2340147 w 2387118"/>
                  <a:gd name="connsiteY14" fmla="*/ 489452 h 647530"/>
                  <a:gd name="connsiteX15" fmla="*/ 2328465 w 2387118"/>
                  <a:gd name="connsiteY15" fmla="*/ 479254 h 647530"/>
                  <a:gd name="connsiteX16" fmla="*/ 2133090 w 2387118"/>
                  <a:gd name="connsiteY16" fmla="*/ 420132 h 647530"/>
                  <a:gd name="connsiteX17" fmla="*/ 2104375 w 2387118"/>
                  <a:gd name="connsiteY17" fmla="*/ 622227 h 647530"/>
                  <a:gd name="connsiteX18" fmla="*/ 2110349 w 2387118"/>
                  <a:gd name="connsiteY18" fmla="*/ 642793 h 647530"/>
                  <a:gd name="connsiteX19" fmla="*/ 2063353 w 2387118"/>
                  <a:gd name="connsiteY19" fmla="*/ 647530 h 647530"/>
                  <a:gd name="connsiteX20" fmla="*/ 1793934 w 2387118"/>
                  <a:gd name="connsiteY20" fmla="*/ 647530 h 647530"/>
                  <a:gd name="connsiteX21" fmla="*/ 1793334 w 2387118"/>
                  <a:gd name="connsiteY21" fmla="*/ 642096 h 647530"/>
                  <a:gd name="connsiteX22" fmla="*/ 1620145 w 2387118"/>
                  <a:gd name="connsiteY22" fmla="*/ 319034 h 647530"/>
                  <a:gd name="connsiteX23" fmla="*/ 1446956 w 2387118"/>
                  <a:gd name="connsiteY23" fmla="*/ 642096 h 647530"/>
                  <a:gd name="connsiteX24" fmla="*/ 1446356 w 2387118"/>
                  <a:gd name="connsiteY24" fmla="*/ 647530 h 647530"/>
                  <a:gd name="connsiteX25" fmla="*/ 996482 w 2387118"/>
                  <a:gd name="connsiteY25" fmla="*/ 647530 h 647530"/>
                  <a:gd name="connsiteX26" fmla="*/ 995882 w 2387118"/>
                  <a:gd name="connsiteY26" fmla="*/ 642096 h 647530"/>
                  <a:gd name="connsiteX27" fmla="*/ 822693 w 2387118"/>
                  <a:gd name="connsiteY27" fmla="*/ 319034 h 647530"/>
                  <a:gd name="connsiteX28" fmla="*/ 649504 w 2387118"/>
                  <a:gd name="connsiteY28" fmla="*/ 642096 h 647530"/>
                  <a:gd name="connsiteX29" fmla="*/ 648905 w 2387118"/>
                  <a:gd name="connsiteY29" fmla="*/ 647530 h 647530"/>
                  <a:gd name="connsiteX30" fmla="*/ 331113 w 2387118"/>
                  <a:gd name="connsiteY30" fmla="*/ 647530 h 647530"/>
                  <a:gd name="connsiteX31" fmla="*/ 338463 w 2387118"/>
                  <a:gd name="connsiteY31" fmla="*/ 622227 h 647530"/>
                  <a:gd name="connsiteX32" fmla="*/ 309748 w 2387118"/>
                  <a:gd name="connsiteY32" fmla="*/ 420132 h 647530"/>
                  <a:gd name="connsiteX33" fmla="*/ 114373 w 2387118"/>
                  <a:gd name="connsiteY33" fmla="*/ 479254 h 647530"/>
                  <a:gd name="connsiteX34" fmla="*/ 67786 w 2387118"/>
                  <a:gd name="connsiteY34" fmla="*/ 519925 h 647530"/>
                  <a:gd name="connsiteX35" fmla="*/ 55294 w 2387118"/>
                  <a:gd name="connsiteY35" fmla="*/ 504785 h 647530"/>
                  <a:gd name="connsiteX36" fmla="*/ 0 w 2387118"/>
                  <a:gd name="connsiteY36" fmla="*/ 323765 h 647530"/>
                  <a:gd name="connsiteX37" fmla="*/ 258515 w 2387118"/>
                  <a:gd name="connsiteY37" fmla="*/ 6578 h 647530"/>
                  <a:gd name="connsiteX38" fmla="*/ 273685 w 2387118"/>
                  <a:gd name="connsiteY38" fmla="*/ 5049 h 647530"/>
                  <a:gd name="connsiteX39" fmla="*/ 291060 w 2387118"/>
                  <a:gd name="connsiteY39" fmla="*/ 64309 h 647530"/>
                  <a:gd name="connsiteX40" fmla="*/ 423967 w 2387118"/>
                  <a:gd name="connsiteY40" fmla="*/ 219236 h 647530"/>
                  <a:gd name="connsiteX41" fmla="*/ 556875 w 2387118"/>
                  <a:gd name="connsiteY41" fmla="*/ 64309 h 64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387118" h="647530">
                    <a:moveTo>
                      <a:pt x="575729" y="0"/>
                    </a:moveTo>
                    <a:lnTo>
                      <a:pt x="1069657" y="0"/>
                    </a:lnTo>
                    <a:lnTo>
                      <a:pt x="1088511" y="64309"/>
                    </a:lnTo>
                    <a:cubicBezTo>
                      <a:pt x="1122526" y="160031"/>
                      <a:pt x="1169516" y="219236"/>
                      <a:pt x="1221419" y="219236"/>
                    </a:cubicBezTo>
                    <a:cubicBezTo>
                      <a:pt x="1273323" y="219236"/>
                      <a:pt x="1320313" y="160031"/>
                      <a:pt x="1354327" y="64309"/>
                    </a:cubicBezTo>
                    <a:lnTo>
                      <a:pt x="1373181" y="0"/>
                    </a:lnTo>
                    <a:lnTo>
                      <a:pt x="1867109" y="0"/>
                    </a:lnTo>
                    <a:lnTo>
                      <a:pt x="1885963" y="64309"/>
                    </a:lnTo>
                    <a:cubicBezTo>
                      <a:pt x="1919978" y="160031"/>
                      <a:pt x="1966968" y="219236"/>
                      <a:pt x="2018871" y="219236"/>
                    </a:cubicBezTo>
                    <a:cubicBezTo>
                      <a:pt x="2070775" y="219236"/>
                      <a:pt x="2117765" y="160031"/>
                      <a:pt x="2151779" y="64309"/>
                    </a:cubicBezTo>
                    <a:lnTo>
                      <a:pt x="2165359" y="17988"/>
                    </a:lnTo>
                    <a:lnTo>
                      <a:pt x="2189377" y="25443"/>
                    </a:lnTo>
                    <a:cubicBezTo>
                      <a:pt x="2305581" y="74594"/>
                      <a:pt x="2387118" y="189658"/>
                      <a:pt x="2387118" y="323765"/>
                    </a:cubicBezTo>
                    <a:cubicBezTo>
                      <a:pt x="2387118" y="368468"/>
                      <a:pt x="2378058" y="411054"/>
                      <a:pt x="2361675" y="449789"/>
                    </a:cubicBezTo>
                    <a:lnTo>
                      <a:pt x="2340147" y="489452"/>
                    </a:lnTo>
                    <a:lnTo>
                      <a:pt x="2328465" y="479254"/>
                    </a:lnTo>
                    <a:cubicBezTo>
                      <a:pt x="2248304" y="416853"/>
                      <a:pt x="2176846" y="392215"/>
                      <a:pt x="2133090" y="420132"/>
                    </a:cubicBezTo>
                    <a:cubicBezTo>
                      <a:pt x="2089334" y="448050"/>
                      <a:pt x="2081564" y="523236"/>
                      <a:pt x="2104375" y="622227"/>
                    </a:cubicBezTo>
                    <a:lnTo>
                      <a:pt x="2110349" y="642793"/>
                    </a:lnTo>
                    <a:lnTo>
                      <a:pt x="2063353" y="647530"/>
                    </a:lnTo>
                    <a:lnTo>
                      <a:pt x="1793934" y="647530"/>
                    </a:lnTo>
                    <a:lnTo>
                      <a:pt x="1793334" y="642096"/>
                    </a:lnTo>
                    <a:cubicBezTo>
                      <a:pt x="1764800" y="452246"/>
                      <a:pt x="1698000" y="319034"/>
                      <a:pt x="1620145" y="319034"/>
                    </a:cubicBezTo>
                    <a:cubicBezTo>
                      <a:pt x="1542290" y="319034"/>
                      <a:pt x="1475490" y="452246"/>
                      <a:pt x="1446956" y="642096"/>
                    </a:cubicBezTo>
                    <a:lnTo>
                      <a:pt x="1446356" y="647530"/>
                    </a:lnTo>
                    <a:lnTo>
                      <a:pt x="996482" y="647530"/>
                    </a:lnTo>
                    <a:lnTo>
                      <a:pt x="995882" y="642096"/>
                    </a:lnTo>
                    <a:cubicBezTo>
                      <a:pt x="967348" y="452246"/>
                      <a:pt x="900548" y="319034"/>
                      <a:pt x="822693" y="319034"/>
                    </a:cubicBezTo>
                    <a:cubicBezTo>
                      <a:pt x="744838" y="319034"/>
                      <a:pt x="678038" y="452246"/>
                      <a:pt x="649504" y="642096"/>
                    </a:cubicBezTo>
                    <a:lnTo>
                      <a:pt x="648905" y="647530"/>
                    </a:lnTo>
                    <a:lnTo>
                      <a:pt x="331113" y="647530"/>
                    </a:lnTo>
                    <a:lnTo>
                      <a:pt x="338463" y="622227"/>
                    </a:lnTo>
                    <a:cubicBezTo>
                      <a:pt x="361274" y="523236"/>
                      <a:pt x="353505" y="448050"/>
                      <a:pt x="309748" y="420132"/>
                    </a:cubicBezTo>
                    <a:cubicBezTo>
                      <a:pt x="265992" y="392215"/>
                      <a:pt x="194534" y="416853"/>
                      <a:pt x="114373" y="479254"/>
                    </a:cubicBezTo>
                    <a:lnTo>
                      <a:pt x="67786" y="519925"/>
                    </a:lnTo>
                    <a:lnTo>
                      <a:pt x="55294" y="504785"/>
                    </a:lnTo>
                    <a:cubicBezTo>
                      <a:pt x="20385" y="453112"/>
                      <a:pt x="0" y="390819"/>
                      <a:pt x="0" y="323765"/>
                    </a:cubicBezTo>
                    <a:cubicBezTo>
                      <a:pt x="0" y="167306"/>
                      <a:pt x="110981" y="36768"/>
                      <a:pt x="258515" y="6578"/>
                    </a:cubicBezTo>
                    <a:lnTo>
                      <a:pt x="273685" y="5049"/>
                    </a:lnTo>
                    <a:lnTo>
                      <a:pt x="291060" y="64309"/>
                    </a:lnTo>
                    <a:cubicBezTo>
                      <a:pt x="325074" y="160031"/>
                      <a:pt x="372064" y="219236"/>
                      <a:pt x="423967" y="219236"/>
                    </a:cubicBezTo>
                    <a:cubicBezTo>
                      <a:pt x="475871" y="219236"/>
                      <a:pt x="522861" y="160031"/>
                      <a:pt x="556875" y="6430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5" name="Rectangle: Rounded Corners 194">
                <a:extLst>
                  <a:ext uri="{FF2B5EF4-FFF2-40B4-BE49-F238E27FC236}">
                    <a16:creationId xmlns:a16="http://schemas.microsoft.com/office/drawing/2014/main" id="{5B8E5E58-5448-4B57-A13C-2668A9B558BD}"/>
                  </a:ext>
                </a:extLst>
              </p:cNvPr>
              <p:cNvSpPr/>
              <p:nvPr/>
            </p:nvSpPr>
            <p:spPr>
              <a:xfrm>
                <a:off x="9133365" y="766625"/>
                <a:ext cx="2543488" cy="675622"/>
              </a:xfrm>
              <a:prstGeom prst="roundRect">
                <a:avLst>
                  <a:gd name="adj" fmla="val 38473"/>
                </a:avLst>
              </a:prstGeom>
              <a:solidFill>
                <a:schemeClr val="tx1">
                  <a:alpha val="50196"/>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Mitochondrial </a:t>
                </a:r>
              </a:p>
              <a:p>
                <a:r>
                  <a:rPr lang="en-US" b="1" dirty="0">
                    <a:solidFill>
                      <a:schemeClr val="bg1"/>
                    </a:solidFill>
                  </a:rPr>
                  <a:t>Homeostasis</a:t>
                </a:r>
                <a:endParaRPr lang="en-US" dirty="0">
                  <a:solidFill>
                    <a:schemeClr val="bg1"/>
                  </a:solidFill>
                </a:endParaRPr>
              </a:p>
            </p:txBody>
          </p:sp>
        </p:grpSp>
        <p:cxnSp>
          <p:nvCxnSpPr>
            <p:cNvPr id="198" name="Connector: Curved 96">
              <a:extLst>
                <a:ext uri="{FF2B5EF4-FFF2-40B4-BE49-F238E27FC236}">
                  <a16:creationId xmlns:a16="http://schemas.microsoft.com/office/drawing/2014/main" id="{571ABF6D-54B3-4FA9-9CE6-7BD8569A8CB9}"/>
                </a:ext>
              </a:extLst>
            </p:cNvPr>
            <p:cNvCxnSpPr>
              <a:cxnSpLocks/>
              <a:endCxn id="195" idx="1"/>
            </p:cNvCxnSpPr>
            <p:nvPr/>
          </p:nvCxnSpPr>
          <p:spPr>
            <a:xfrm>
              <a:off x="4856718" y="5471042"/>
              <a:ext cx="559515" cy="366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9" name="Group 378">
            <a:extLst>
              <a:ext uri="{FF2B5EF4-FFF2-40B4-BE49-F238E27FC236}">
                <a16:creationId xmlns:a16="http://schemas.microsoft.com/office/drawing/2014/main" id="{063C789B-C527-41F1-BC2A-67907C01D6FE}"/>
              </a:ext>
            </a:extLst>
          </p:cNvPr>
          <p:cNvGrpSpPr/>
          <p:nvPr/>
        </p:nvGrpSpPr>
        <p:grpSpPr>
          <a:xfrm>
            <a:off x="6938006" y="1575180"/>
            <a:ext cx="3229580" cy="305073"/>
            <a:chOff x="6938006" y="5194681"/>
            <a:chExt cx="3229580" cy="305073"/>
          </a:xfrm>
        </p:grpSpPr>
        <p:sp>
          <p:nvSpPr>
            <p:cNvPr id="207" name="Rectangle: Rounded Corners 206">
              <a:extLst>
                <a:ext uri="{FF2B5EF4-FFF2-40B4-BE49-F238E27FC236}">
                  <a16:creationId xmlns:a16="http://schemas.microsoft.com/office/drawing/2014/main" id="{FF52B2B9-1B27-4321-942B-BD3925415C8E}"/>
                </a:ext>
              </a:extLst>
            </p:cNvPr>
            <p:cNvSpPr/>
            <p:nvPr/>
          </p:nvSpPr>
          <p:spPr>
            <a:xfrm>
              <a:off x="6938006" y="5194681"/>
              <a:ext cx="1596226" cy="299743"/>
            </a:xfrm>
            <a:prstGeom prst="roundRect">
              <a:avLst>
                <a:gd name="adj" fmla="val 38473"/>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Cytochrome C</a:t>
              </a:r>
              <a:endParaRPr lang="en-US" dirty="0">
                <a:solidFill>
                  <a:schemeClr val="tx1"/>
                </a:solidFill>
              </a:endParaRPr>
            </a:p>
          </p:txBody>
        </p:sp>
        <p:sp>
          <p:nvSpPr>
            <p:cNvPr id="209" name="Rectangle: Rounded Corners 208">
              <a:extLst>
                <a:ext uri="{FF2B5EF4-FFF2-40B4-BE49-F238E27FC236}">
                  <a16:creationId xmlns:a16="http://schemas.microsoft.com/office/drawing/2014/main" id="{A588F56D-6CBA-4740-9435-37DC9312C8A2}"/>
                </a:ext>
              </a:extLst>
            </p:cNvPr>
            <p:cNvSpPr/>
            <p:nvPr/>
          </p:nvSpPr>
          <p:spPr>
            <a:xfrm>
              <a:off x="9093250" y="5200011"/>
              <a:ext cx="1074336" cy="299743"/>
            </a:xfrm>
            <a:prstGeom prst="roundRect">
              <a:avLst>
                <a:gd name="adj" fmla="val 384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rgbClr val="FF0000"/>
                  </a:solidFill>
                </a:rPr>
                <a:t>Apoptosome</a:t>
              </a:r>
              <a:endParaRPr lang="en-US" sz="1200" dirty="0">
                <a:solidFill>
                  <a:schemeClr val="tx1"/>
                </a:solidFill>
              </a:endParaRPr>
            </a:p>
          </p:txBody>
        </p:sp>
        <p:cxnSp>
          <p:nvCxnSpPr>
            <p:cNvPr id="210" name="Connector: Curved 96">
              <a:extLst>
                <a:ext uri="{FF2B5EF4-FFF2-40B4-BE49-F238E27FC236}">
                  <a16:creationId xmlns:a16="http://schemas.microsoft.com/office/drawing/2014/main" id="{B1283D66-BE97-4AE3-B0FD-DA9C513534AF}"/>
                </a:ext>
              </a:extLst>
            </p:cNvPr>
            <p:cNvCxnSpPr>
              <a:cxnSpLocks/>
              <a:stCxn id="207" idx="3"/>
              <a:endCxn id="209" idx="1"/>
            </p:cNvCxnSpPr>
            <p:nvPr/>
          </p:nvCxnSpPr>
          <p:spPr>
            <a:xfrm>
              <a:off x="8534232" y="5344553"/>
              <a:ext cx="559018" cy="533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80" name="Group 379">
            <a:extLst>
              <a:ext uri="{FF2B5EF4-FFF2-40B4-BE49-F238E27FC236}">
                <a16:creationId xmlns:a16="http://schemas.microsoft.com/office/drawing/2014/main" id="{CF60F965-6439-4AA9-90F9-246954595DBB}"/>
              </a:ext>
            </a:extLst>
          </p:cNvPr>
          <p:cNvGrpSpPr/>
          <p:nvPr/>
        </p:nvGrpSpPr>
        <p:grpSpPr>
          <a:xfrm>
            <a:off x="8450580" y="1877971"/>
            <a:ext cx="1707700" cy="299743"/>
            <a:chOff x="8450580" y="5497472"/>
            <a:chExt cx="1707700" cy="299743"/>
          </a:xfrm>
        </p:grpSpPr>
        <p:sp>
          <p:nvSpPr>
            <p:cNvPr id="206" name="Rectangle: Rounded Corners 205">
              <a:extLst>
                <a:ext uri="{FF2B5EF4-FFF2-40B4-BE49-F238E27FC236}">
                  <a16:creationId xmlns:a16="http://schemas.microsoft.com/office/drawing/2014/main" id="{60A02CE5-B7CE-414B-BADC-B86D9EA66F24}"/>
                </a:ext>
              </a:extLst>
            </p:cNvPr>
            <p:cNvSpPr/>
            <p:nvPr/>
          </p:nvSpPr>
          <p:spPr>
            <a:xfrm>
              <a:off x="9083944" y="5497472"/>
              <a:ext cx="1074336" cy="299743"/>
            </a:xfrm>
            <a:prstGeom prst="roundRect">
              <a:avLst>
                <a:gd name="adj" fmla="val 384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Caspase</a:t>
              </a:r>
              <a:endParaRPr lang="en-US" dirty="0">
                <a:solidFill>
                  <a:schemeClr val="tx1"/>
                </a:solidFill>
              </a:endParaRPr>
            </a:p>
          </p:txBody>
        </p:sp>
        <p:cxnSp>
          <p:nvCxnSpPr>
            <p:cNvPr id="213" name="Connector: Curved 96">
              <a:extLst>
                <a:ext uri="{FF2B5EF4-FFF2-40B4-BE49-F238E27FC236}">
                  <a16:creationId xmlns:a16="http://schemas.microsoft.com/office/drawing/2014/main" id="{C44D0177-B4E3-454E-BB25-5E488393404C}"/>
                </a:ext>
              </a:extLst>
            </p:cNvPr>
            <p:cNvCxnSpPr>
              <a:cxnSpLocks/>
              <a:stCxn id="206" idx="1"/>
            </p:cNvCxnSpPr>
            <p:nvPr/>
          </p:nvCxnSpPr>
          <p:spPr>
            <a:xfrm flipH="1">
              <a:off x="8450580" y="5647344"/>
              <a:ext cx="633364" cy="1616"/>
            </a:xfrm>
            <a:prstGeom prst="straightConnector1">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grpSp>
      <p:grpSp>
        <p:nvGrpSpPr>
          <p:cNvPr id="381" name="Group 380">
            <a:extLst>
              <a:ext uri="{FF2B5EF4-FFF2-40B4-BE49-F238E27FC236}">
                <a16:creationId xmlns:a16="http://schemas.microsoft.com/office/drawing/2014/main" id="{B0FB132B-97B8-4906-9465-A985CAF959C4}"/>
              </a:ext>
            </a:extLst>
          </p:cNvPr>
          <p:cNvGrpSpPr/>
          <p:nvPr/>
        </p:nvGrpSpPr>
        <p:grpSpPr>
          <a:xfrm>
            <a:off x="4591050" y="1742837"/>
            <a:ext cx="4219896" cy="402974"/>
            <a:chOff x="4591050" y="1742837"/>
            <a:chExt cx="4219896" cy="402974"/>
          </a:xfrm>
        </p:grpSpPr>
        <p:cxnSp>
          <p:nvCxnSpPr>
            <p:cNvPr id="217" name="Connector: Curved 106">
              <a:extLst>
                <a:ext uri="{FF2B5EF4-FFF2-40B4-BE49-F238E27FC236}">
                  <a16:creationId xmlns:a16="http://schemas.microsoft.com/office/drawing/2014/main" id="{305F1541-9078-4C31-B77E-5685A5BA0EB5}"/>
                </a:ext>
              </a:extLst>
            </p:cNvPr>
            <p:cNvCxnSpPr>
              <a:cxnSpLocks/>
              <a:stCxn id="52" idx="2"/>
            </p:cNvCxnSpPr>
            <p:nvPr/>
          </p:nvCxnSpPr>
          <p:spPr>
            <a:xfrm rot="5400000" flipH="1" flipV="1">
              <a:off x="6537529" y="-203642"/>
              <a:ext cx="217407" cy="4110366"/>
            </a:xfrm>
            <a:prstGeom prst="bentConnector4">
              <a:avLst>
                <a:gd name="adj1" fmla="val -131436"/>
                <a:gd name="adj2" fmla="val 99884"/>
              </a:avLst>
            </a:prstGeom>
            <a:ln w="76200">
              <a:solidFill>
                <a:schemeClr val="accent6"/>
              </a:solidFill>
              <a:tailEnd type="oval"/>
            </a:ln>
            <a:effectLst/>
          </p:spPr>
          <p:style>
            <a:lnRef idx="1">
              <a:schemeClr val="accent1"/>
            </a:lnRef>
            <a:fillRef idx="0">
              <a:schemeClr val="accent1"/>
            </a:fillRef>
            <a:effectRef idx="0">
              <a:schemeClr val="accent1"/>
            </a:effectRef>
            <a:fontRef idx="minor">
              <a:schemeClr val="tx1"/>
            </a:fontRef>
          </p:style>
        </p:cxnSp>
        <p:sp>
          <p:nvSpPr>
            <p:cNvPr id="230" name="Flowchart: Connector 229">
              <a:extLst>
                <a:ext uri="{FF2B5EF4-FFF2-40B4-BE49-F238E27FC236}">
                  <a16:creationId xmlns:a16="http://schemas.microsoft.com/office/drawing/2014/main" id="{C3C66834-3E7A-40EF-B3A7-738C5DAA8BE1}"/>
                </a:ext>
              </a:extLst>
            </p:cNvPr>
            <p:cNvSpPr>
              <a:spLocks noChangeAspect="1"/>
            </p:cNvSpPr>
            <p:nvPr/>
          </p:nvSpPr>
          <p:spPr>
            <a:xfrm>
              <a:off x="8584249" y="1919114"/>
              <a:ext cx="226697" cy="226697"/>
            </a:xfrm>
            <a:prstGeom prst="flowChartConnector">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5" name="Group 354">
            <a:extLst>
              <a:ext uri="{FF2B5EF4-FFF2-40B4-BE49-F238E27FC236}">
                <a16:creationId xmlns:a16="http://schemas.microsoft.com/office/drawing/2014/main" id="{1E1A9F90-546E-459E-BB8B-F037432E2E04}"/>
              </a:ext>
            </a:extLst>
          </p:cNvPr>
          <p:cNvGrpSpPr/>
          <p:nvPr/>
        </p:nvGrpSpPr>
        <p:grpSpPr>
          <a:xfrm>
            <a:off x="9494262" y="738233"/>
            <a:ext cx="2636245" cy="749900"/>
            <a:chOff x="9494262" y="4357734"/>
            <a:chExt cx="2636245" cy="749900"/>
          </a:xfrm>
        </p:grpSpPr>
        <p:sp>
          <p:nvSpPr>
            <p:cNvPr id="183" name="Rectangle: Rounded Corners 182">
              <a:extLst>
                <a:ext uri="{FF2B5EF4-FFF2-40B4-BE49-F238E27FC236}">
                  <a16:creationId xmlns:a16="http://schemas.microsoft.com/office/drawing/2014/main" id="{5901EBDA-72D2-4172-A575-E9778ED22EF3}"/>
                </a:ext>
              </a:extLst>
            </p:cNvPr>
            <p:cNvSpPr/>
            <p:nvPr/>
          </p:nvSpPr>
          <p:spPr>
            <a:xfrm>
              <a:off x="9494262" y="4357734"/>
              <a:ext cx="2636245" cy="475488"/>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Dedifferentiation of osteocytes</a:t>
              </a:r>
            </a:p>
          </p:txBody>
        </p:sp>
        <p:sp>
          <p:nvSpPr>
            <p:cNvPr id="323" name="TextBox 322">
              <a:extLst>
                <a:ext uri="{FF2B5EF4-FFF2-40B4-BE49-F238E27FC236}">
                  <a16:creationId xmlns:a16="http://schemas.microsoft.com/office/drawing/2014/main" id="{9D544B42-6C62-4BDE-A088-6FC63E72CBAF}"/>
                </a:ext>
              </a:extLst>
            </p:cNvPr>
            <p:cNvSpPr txBox="1"/>
            <p:nvPr/>
          </p:nvSpPr>
          <p:spPr>
            <a:xfrm>
              <a:off x="10463778" y="4830635"/>
              <a:ext cx="1666729" cy="276999"/>
            </a:xfrm>
            <a:prstGeom prst="rect">
              <a:avLst/>
            </a:prstGeom>
            <a:noFill/>
          </p:spPr>
          <p:txBody>
            <a:bodyPr wrap="square" lIns="0" tIns="0" rIns="0" bIns="0" rtlCol="0" anchor="ctr" anchorCtr="0">
              <a:spAutoFit/>
            </a:bodyPr>
            <a:lstStyle/>
            <a:p>
              <a:r>
                <a:rPr lang="en-US" sz="900" dirty="0" err="1"/>
                <a:t>Prideaux</a:t>
              </a:r>
              <a:r>
                <a:rPr lang="en-US" sz="900" dirty="0"/>
                <a:t> M, et al (</a:t>
              </a:r>
              <a:r>
                <a:rPr lang="en-US" sz="900" b="1" dirty="0"/>
                <a:t>2015</a:t>
              </a:r>
              <a:r>
                <a:rPr lang="en-US" sz="900" dirty="0"/>
                <a:t>) </a:t>
              </a:r>
              <a:r>
                <a:rPr lang="en-US" sz="900" i="1" dirty="0" err="1"/>
                <a:t>PLoS</a:t>
              </a:r>
              <a:r>
                <a:rPr lang="en-US" sz="900" i="1" dirty="0"/>
                <a:t> One</a:t>
              </a:r>
              <a:r>
                <a:rPr lang="en-US" sz="900" dirty="0"/>
                <a:t>;</a:t>
              </a:r>
            </a:p>
            <a:p>
              <a:r>
                <a:rPr lang="en-US" sz="900" dirty="0"/>
                <a:t>Bellido T, et al (</a:t>
              </a:r>
              <a:r>
                <a:rPr lang="en-US" sz="900" b="1" dirty="0"/>
                <a:t>2005</a:t>
              </a:r>
              <a:r>
                <a:rPr lang="en-US" sz="900" dirty="0"/>
                <a:t>) </a:t>
              </a:r>
              <a:r>
                <a:rPr lang="en-US" sz="900" i="1" dirty="0"/>
                <a:t>Endocrinology</a:t>
              </a:r>
            </a:p>
          </p:txBody>
        </p:sp>
      </p:grpSp>
      <p:grpSp>
        <p:nvGrpSpPr>
          <p:cNvPr id="385" name="Group 384">
            <a:extLst>
              <a:ext uri="{FF2B5EF4-FFF2-40B4-BE49-F238E27FC236}">
                <a16:creationId xmlns:a16="http://schemas.microsoft.com/office/drawing/2014/main" id="{73A1EFE0-DCAB-45E9-9859-E7F95D4FD964}"/>
              </a:ext>
            </a:extLst>
          </p:cNvPr>
          <p:cNvGrpSpPr/>
          <p:nvPr/>
        </p:nvGrpSpPr>
        <p:grpSpPr>
          <a:xfrm>
            <a:off x="5393269" y="1156666"/>
            <a:ext cx="4586391" cy="371023"/>
            <a:chOff x="5393269" y="4776167"/>
            <a:chExt cx="4586391" cy="371023"/>
          </a:xfrm>
        </p:grpSpPr>
        <p:grpSp>
          <p:nvGrpSpPr>
            <p:cNvPr id="377" name="Group 376">
              <a:extLst>
                <a:ext uri="{FF2B5EF4-FFF2-40B4-BE49-F238E27FC236}">
                  <a16:creationId xmlns:a16="http://schemas.microsoft.com/office/drawing/2014/main" id="{6241707E-9920-4DF4-BBEC-804166E2D4C1}"/>
                </a:ext>
              </a:extLst>
            </p:cNvPr>
            <p:cNvGrpSpPr/>
            <p:nvPr/>
          </p:nvGrpSpPr>
          <p:grpSpPr>
            <a:xfrm>
              <a:off x="7051040" y="4776167"/>
              <a:ext cx="2928620" cy="371023"/>
              <a:chOff x="7051040" y="4776167"/>
              <a:chExt cx="2928620" cy="371023"/>
            </a:xfrm>
          </p:grpSpPr>
          <p:sp>
            <p:nvSpPr>
              <p:cNvPr id="185" name="Arrow: U-Turn 184">
                <a:extLst>
                  <a:ext uri="{FF2B5EF4-FFF2-40B4-BE49-F238E27FC236}">
                    <a16:creationId xmlns:a16="http://schemas.microsoft.com/office/drawing/2014/main" id="{9037FCE0-4B99-4230-8505-78F2255991CB}"/>
                  </a:ext>
                </a:extLst>
              </p:cNvPr>
              <p:cNvSpPr/>
              <p:nvPr/>
            </p:nvSpPr>
            <p:spPr>
              <a:xfrm flipV="1">
                <a:off x="7051040" y="4786845"/>
                <a:ext cx="2928620" cy="227922"/>
              </a:xfrm>
              <a:prstGeom prst="uturnArrow">
                <a:avLst>
                  <a:gd name="adj1" fmla="val 25000"/>
                  <a:gd name="adj2" fmla="val 25000"/>
                  <a:gd name="adj3" fmla="val 22771"/>
                  <a:gd name="adj4" fmla="val 43750"/>
                  <a:gd name="adj5" fmla="val 7611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2" name="Rectangle: Rounded Corners 191">
                <a:extLst>
                  <a:ext uri="{FF2B5EF4-FFF2-40B4-BE49-F238E27FC236}">
                    <a16:creationId xmlns:a16="http://schemas.microsoft.com/office/drawing/2014/main" id="{F5262472-2CD8-4423-AAF0-5CF753633822}"/>
                  </a:ext>
                </a:extLst>
              </p:cNvPr>
              <p:cNvSpPr/>
              <p:nvPr/>
            </p:nvSpPr>
            <p:spPr>
              <a:xfrm>
                <a:off x="7187421" y="4776167"/>
                <a:ext cx="2474739" cy="371023"/>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b="1" dirty="0">
                    <a:ln w="12700">
                      <a:solidFill>
                        <a:schemeClr val="tx1"/>
                      </a:solidFill>
                    </a:ln>
                    <a:solidFill>
                      <a:srgbClr val="FF0000"/>
                    </a:solidFill>
                    <a:latin typeface="Arial" panose="020B0604020202020204" pitchFamily="34" charset="0"/>
                    <a:cs typeface="Arial" panose="020B0604020202020204" pitchFamily="34" charset="0"/>
                  </a:rPr>
                  <a:t>? ? ? ? ? ? ?</a:t>
                </a:r>
                <a:endParaRPr lang="en-US" sz="2500" dirty="0">
                  <a:ln w="12700">
                    <a:solidFill>
                      <a:schemeClr val="tx1"/>
                    </a:solidFill>
                  </a:ln>
                  <a:solidFill>
                    <a:schemeClr val="tx1"/>
                  </a:solidFill>
                  <a:latin typeface="Arial" panose="020B0604020202020204" pitchFamily="34" charset="0"/>
                  <a:cs typeface="Arial" panose="020B0604020202020204" pitchFamily="34" charset="0"/>
                </a:endParaRPr>
              </a:p>
            </p:txBody>
          </p:sp>
        </p:grpSp>
        <p:sp>
          <p:nvSpPr>
            <p:cNvPr id="324" name="TextBox 323">
              <a:extLst>
                <a:ext uri="{FF2B5EF4-FFF2-40B4-BE49-F238E27FC236}">
                  <a16:creationId xmlns:a16="http://schemas.microsoft.com/office/drawing/2014/main" id="{378B7E31-D1B9-4354-94C0-B285BC80A81A}"/>
                </a:ext>
              </a:extLst>
            </p:cNvPr>
            <p:cNvSpPr txBox="1"/>
            <p:nvPr/>
          </p:nvSpPr>
          <p:spPr>
            <a:xfrm>
              <a:off x="5393269" y="4852087"/>
              <a:ext cx="1666729" cy="138499"/>
            </a:xfrm>
            <a:prstGeom prst="rect">
              <a:avLst/>
            </a:prstGeom>
            <a:noFill/>
          </p:spPr>
          <p:txBody>
            <a:bodyPr wrap="square" lIns="0" tIns="0" rIns="0" bIns="0" rtlCol="0" anchor="ctr" anchorCtr="0">
              <a:spAutoFit/>
            </a:bodyPr>
            <a:lstStyle/>
            <a:p>
              <a:r>
                <a:rPr lang="en-US" sz="900" dirty="0"/>
                <a:t>Ullah M, et al (</a:t>
              </a:r>
              <a:r>
                <a:rPr lang="en-US" sz="900" b="1" dirty="0"/>
                <a:t>2013</a:t>
              </a:r>
              <a:r>
                <a:rPr lang="en-US" sz="900" dirty="0"/>
                <a:t>) </a:t>
              </a:r>
              <a:r>
                <a:rPr lang="en-US" sz="900" i="1" dirty="0"/>
                <a:t>Differentiation</a:t>
              </a:r>
            </a:p>
          </p:txBody>
        </p:sp>
      </p:grpSp>
      <p:grpSp>
        <p:nvGrpSpPr>
          <p:cNvPr id="382" name="Group 381">
            <a:extLst>
              <a:ext uri="{FF2B5EF4-FFF2-40B4-BE49-F238E27FC236}">
                <a16:creationId xmlns:a16="http://schemas.microsoft.com/office/drawing/2014/main" id="{90D3D7C1-8EB1-45E8-897D-F9CE86AE1F6C}"/>
              </a:ext>
            </a:extLst>
          </p:cNvPr>
          <p:cNvGrpSpPr/>
          <p:nvPr/>
        </p:nvGrpSpPr>
        <p:grpSpPr>
          <a:xfrm>
            <a:off x="2425492" y="1484476"/>
            <a:ext cx="9712400" cy="979463"/>
            <a:chOff x="2425492" y="5103977"/>
            <a:chExt cx="9712400" cy="979463"/>
          </a:xfrm>
        </p:grpSpPr>
        <p:sp>
          <p:nvSpPr>
            <p:cNvPr id="235" name="Rectangle: Rounded Corners 234">
              <a:extLst>
                <a:ext uri="{FF2B5EF4-FFF2-40B4-BE49-F238E27FC236}">
                  <a16:creationId xmlns:a16="http://schemas.microsoft.com/office/drawing/2014/main" id="{E895B57A-3AAE-4A97-B604-16536D38F864}"/>
                </a:ext>
              </a:extLst>
            </p:cNvPr>
            <p:cNvSpPr/>
            <p:nvPr/>
          </p:nvSpPr>
          <p:spPr>
            <a:xfrm>
              <a:off x="10566033" y="5200011"/>
              <a:ext cx="1571859" cy="592193"/>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Osteocytes Survival↑</a:t>
              </a:r>
            </a:p>
          </p:txBody>
        </p:sp>
        <p:sp>
          <p:nvSpPr>
            <p:cNvPr id="248" name="Arrow: Down 247">
              <a:extLst>
                <a:ext uri="{FF2B5EF4-FFF2-40B4-BE49-F238E27FC236}">
                  <a16:creationId xmlns:a16="http://schemas.microsoft.com/office/drawing/2014/main" id="{04A77A3E-1930-4134-923A-9DDFC5F205EC}"/>
                </a:ext>
              </a:extLst>
            </p:cNvPr>
            <p:cNvSpPr/>
            <p:nvPr/>
          </p:nvSpPr>
          <p:spPr>
            <a:xfrm rot="16200000">
              <a:off x="10016362" y="5349786"/>
              <a:ext cx="700894" cy="315754"/>
            </a:xfrm>
            <a:prstGeom prst="downArrow">
              <a:avLst>
                <a:gd name="adj1" fmla="val 33766"/>
                <a:gd name="adj2" fmla="val 60028"/>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7" name="Group 356">
              <a:extLst>
                <a:ext uri="{FF2B5EF4-FFF2-40B4-BE49-F238E27FC236}">
                  <a16:creationId xmlns:a16="http://schemas.microsoft.com/office/drawing/2014/main" id="{06CEA697-1C91-491F-B1B3-F8E87D31D4E1}"/>
                </a:ext>
              </a:extLst>
            </p:cNvPr>
            <p:cNvGrpSpPr/>
            <p:nvPr/>
          </p:nvGrpSpPr>
          <p:grpSpPr>
            <a:xfrm>
              <a:off x="2425492" y="5103977"/>
              <a:ext cx="7783440" cy="979463"/>
              <a:chOff x="2425492" y="5103977"/>
              <a:chExt cx="7783440" cy="979463"/>
            </a:xfrm>
          </p:grpSpPr>
          <p:sp>
            <p:nvSpPr>
              <p:cNvPr id="251" name="Rectangle: Rounded Corners 250">
                <a:extLst>
                  <a:ext uri="{FF2B5EF4-FFF2-40B4-BE49-F238E27FC236}">
                    <a16:creationId xmlns:a16="http://schemas.microsoft.com/office/drawing/2014/main" id="{547D8E69-35D1-4630-87E9-1DA7597BB5E4}"/>
                  </a:ext>
                </a:extLst>
              </p:cNvPr>
              <p:cNvSpPr/>
              <p:nvPr/>
            </p:nvSpPr>
            <p:spPr>
              <a:xfrm>
                <a:off x="3886201" y="5103977"/>
                <a:ext cx="6322731" cy="823419"/>
              </a:xfrm>
              <a:prstGeom prst="roundRect">
                <a:avLst>
                  <a:gd name="adj" fmla="val 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56" name="TextBox 355">
                <a:extLst>
                  <a:ext uri="{FF2B5EF4-FFF2-40B4-BE49-F238E27FC236}">
                    <a16:creationId xmlns:a16="http://schemas.microsoft.com/office/drawing/2014/main" id="{0D837A74-5E69-42A1-9986-0D45CC5A4D4F}"/>
                  </a:ext>
                </a:extLst>
              </p:cNvPr>
              <p:cNvSpPr txBox="1"/>
              <p:nvPr/>
            </p:nvSpPr>
            <p:spPr>
              <a:xfrm>
                <a:off x="2425492" y="5806441"/>
                <a:ext cx="2581282" cy="276999"/>
              </a:xfrm>
              <a:prstGeom prst="rect">
                <a:avLst/>
              </a:prstGeom>
              <a:noFill/>
            </p:spPr>
            <p:txBody>
              <a:bodyPr wrap="square" lIns="0" tIns="0" rIns="0" bIns="0" rtlCol="0" anchor="ctr" anchorCtr="0">
                <a:spAutoFit/>
              </a:bodyPr>
              <a:lstStyle/>
              <a:p>
                <a:r>
                  <a:rPr lang="en-US" sz="900" dirty="0"/>
                  <a:t>Ameri K, et al (</a:t>
                </a:r>
                <a:r>
                  <a:rPr lang="en-US" sz="900" b="1" dirty="0"/>
                  <a:t>2013</a:t>
                </a:r>
                <a:r>
                  <a:rPr lang="en-US" sz="900" dirty="0"/>
                  <a:t>) </a:t>
                </a:r>
                <a:r>
                  <a:rPr lang="en-US" sz="900" i="1" dirty="0" err="1"/>
                  <a:t>PLoS</a:t>
                </a:r>
                <a:r>
                  <a:rPr lang="en-US" sz="900" i="1" dirty="0"/>
                  <a:t> One</a:t>
                </a:r>
                <a:r>
                  <a:rPr lang="en-US" sz="900" dirty="0"/>
                  <a:t>;</a:t>
                </a:r>
              </a:p>
              <a:p>
                <a:r>
                  <a:rPr lang="en-US" sz="900" dirty="0"/>
                  <a:t>An HJ, et al (</a:t>
                </a:r>
                <a:r>
                  <a:rPr lang="en-US" sz="900" b="1" dirty="0"/>
                  <a:t>2011</a:t>
                </a:r>
                <a:r>
                  <a:rPr lang="en-US" sz="900" dirty="0"/>
                  <a:t>) </a:t>
                </a:r>
                <a:r>
                  <a:rPr lang="en-US" sz="900" i="1" dirty="0" err="1"/>
                  <a:t>Biochim</a:t>
                </a:r>
                <a:r>
                  <a:rPr lang="en-US" sz="900" i="1" dirty="0"/>
                  <a:t> </a:t>
                </a:r>
                <a:r>
                  <a:rPr lang="en-US" sz="900" i="1" dirty="0" err="1"/>
                  <a:t>Biophys</a:t>
                </a:r>
                <a:r>
                  <a:rPr lang="en-US" sz="900" i="1" dirty="0"/>
                  <a:t> Acta – Mol Cell Res</a:t>
                </a:r>
              </a:p>
            </p:txBody>
          </p:sp>
        </p:grpSp>
      </p:grpSp>
      <p:sp>
        <p:nvSpPr>
          <p:cNvPr id="22" name="TextBox 21">
            <a:extLst>
              <a:ext uri="{FF2B5EF4-FFF2-40B4-BE49-F238E27FC236}">
                <a16:creationId xmlns:a16="http://schemas.microsoft.com/office/drawing/2014/main" id="{D7D2026B-96C1-4D69-A832-15AE5D3E2DF3}"/>
              </a:ext>
            </a:extLst>
          </p:cNvPr>
          <p:cNvSpPr txBox="1"/>
          <p:nvPr/>
        </p:nvSpPr>
        <p:spPr>
          <a:xfrm>
            <a:off x="3382323" y="114297"/>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Protein</a:t>
            </a:r>
          </a:p>
        </p:txBody>
      </p:sp>
      <p:sp>
        <p:nvSpPr>
          <p:cNvPr id="391" name="Rectangle: Rounded Corners 390">
            <a:extLst>
              <a:ext uri="{FF2B5EF4-FFF2-40B4-BE49-F238E27FC236}">
                <a16:creationId xmlns:a16="http://schemas.microsoft.com/office/drawing/2014/main" id="{7E05DC0E-619E-4745-AA4B-6FE70C009567}"/>
              </a:ext>
            </a:extLst>
          </p:cNvPr>
          <p:cNvSpPr/>
          <p:nvPr/>
        </p:nvSpPr>
        <p:spPr>
          <a:xfrm>
            <a:off x="11818417" y="1780968"/>
            <a:ext cx="333497" cy="371023"/>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00" b="1" dirty="0">
                <a:ln w="12700">
                  <a:solidFill>
                    <a:schemeClr val="tx1"/>
                  </a:solidFill>
                </a:ln>
                <a:solidFill>
                  <a:srgbClr val="FF0000"/>
                </a:solidFill>
                <a:latin typeface="Arial" panose="020B0604020202020204" pitchFamily="34" charset="0"/>
                <a:cs typeface="Arial" panose="020B0604020202020204" pitchFamily="34" charset="0"/>
              </a:rPr>
              <a:t>?</a:t>
            </a:r>
            <a:endParaRPr lang="en-US" sz="3500" dirty="0">
              <a:ln w="12700">
                <a:solidFill>
                  <a:schemeClr val="tx1"/>
                </a:solidFill>
              </a:ln>
              <a:solidFill>
                <a:schemeClr val="tx1"/>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0C9FDDBE-F913-3740-A834-4B869AB8E9BC}"/>
              </a:ext>
            </a:extLst>
          </p:cNvPr>
          <p:cNvSpPr/>
          <p:nvPr/>
        </p:nvSpPr>
        <p:spPr>
          <a:xfrm>
            <a:off x="216693" y="3343390"/>
            <a:ext cx="11758613" cy="2101344"/>
          </a:xfrm>
          <a:prstGeom prst="rect">
            <a:avLst/>
          </a:prstGeom>
        </p:spPr>
        <p:txBody>
          <a:bodyPr wrap="square">
            <a:spAutoFit/>
          </a:bodyPr>
          <a:lstStyle/>
          <a:p>
            <a:pPr algn="ctr">
              <a:lnSpc>
                <a:spcPct val="300000"/>
              </a:lnSpc>
            </a:pPr>
            <a:r>
              <a:rPr lang="en-US" sz="2400" b="1" dirty="0">
                <a:solidFill>
                  <a:srgbClr val="FF0000"/>
                </a:solidFill>
                <a:latin typeface="Arial" panose="020B0604020202020204" pitchFamily="34" charset="0"/>
                <a:cs typeface="Arial" panose="020B0604020202020204" pitchFamily="34" charset="0"/>
              </a:rPr>
              <a:t>Could the cell cycle-related genes trigger the dedifferentiation of osteocytes?</a:t>
            </a:r>
          </a:p>
          <a:p>
            <a:pPr algn="ctr">
              <a:lnSpc>
                <a:spcPct val="300000"/>
              </a:lnSpc>
            </a:pPr>
            <a:r>
              <a:rPr lang="en-US" sz="2400" b="1" dirty="0">
                <a:solidFill>
                  <a:srgbClr val="FF0000"/>
                </a:solidFill>
                <a:latin typeface="Arial" panose="020B0604020202020204" pitchFamily="34" charset="0"/>
                <a:cs typeface="Arial" panose="020B0604020202020204" pitchFamily="34" charset="0"/>
              </a:rPr>
              <a:t>could Higd1a promote osteocyte survival under?</a:t>
            </a:r>
          </a:p>
        </p:txBody>
      </p:sp>
    </p:spTree>
    <p:extLst>
      <p:ext uri="{BB962C8B-B14F-4D97-AF65-F5344CB8AC3E}">
        <p14:creationId xmlns:p14="http://schemas.microsoft.com/office/powerpoint/2010/main" val="161893449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500"/>
                                        <p:tgtEl>
                                          <p:spTgt spid="177"/>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78"/>
                                        </p:tgtEl>
                                        <p:attrNameLst>
                                          <p:attrName>style.visibility</p:attrName>
                                        </p:attrNameLst>
                                      </p:cBhvr>
                                      <p:to>
                                        <p:strVal val="visible"/>
                                      </p:to>
                                    </p:set>
                                    <p:animEffect transition="in" filter="wipe(right)">
                                      <p:cBhvr>
                                        <p:cTn id="10" dur="500"/>
                                        <p:tgtEl>
                                          <p:spTgt spid="178"/>
                                        </p:tgtEl>
                                      </p:cBhvr>
                                    </p:animEffect>
                                  </p:childTnLst>
                                </p:cTn>
                              </p:par>
                              <p:par>
                                <p:cTn id="11" presetID="22" presetClass="entr" presetSubtype="8" fill="hold" nodeType="withEffect">
                                  <p:stCondLst>
                                    <p:cond delay="0"/>
                                  </p:stCondLst>
                                  <p:childTnLst>
                                    <p:set>
                                      <p:cBhvr>
                                        <p:cTn id="12" dur="1" fill="hold">
                                          <p:stCondLst>
                                            <p:cond delay="0"/>
                                          </p:stCondLst>
                                        </p:cTn>
                                        <p:tgtEl>
                                          <p:spTgt spid="355"/>
                                        </p:tgtEl>
                                        <p:attrNameLst>
                                          <p:attrName>style.visibility</p:attrName>
                                        </p:attrNameLst>
                                      </p:cBhvr>
                                      <p:to>
                                        <p:strVal val="visible"/>
                                      </p:to>
                                    </p:set>
                                    <p:animEffect transition="in" filter="wipe(left)">
                                      <p:cBhvr>
                                        <p:cTn id="13" dur="500"/>
                                        <p:tgtEl>
                                          <p:spTgt spid="355"/>
                                        </p:tgtEl>
                                      </p:cBhvr>
                                    </p:animEffec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179"/>
                                        </p:tgtEl>
                                        <p:attrNameLst>
                                          <p:attrName>style.visibility</p:attrName>
                                        </p:attrNameLst>
                                      </p:cBhvr>
                                      <p:to>
                                        <p:strVal val="visible"/>
                                      </p:to>
                                    </p:set>
                                    <p:animEffect transition="in" filter="wipe(left)">
                                      <p:cBhvr>
                                        <p:cTn id="17" dur="500"/>
                                        <p:tgtEl>
                                          <p:spTgt spid="179"/>
                                        </p:tgtEl>
                                      </p:cBhvr>
                                    </p:animEffect>
                                  </p:childTnLst>
                                </p:cTn>
                              </p:par>
                            </p:childTnLst>
                          </p:cTn>
                        </p:par>
                        <p:par>
                          <p:cTn id="18" fill="hold">
                            <p:stCondLst>
                              <p:cond delay="1000"/>
                            </p:stCondLst>
                            <p:childTnLst>
                              <p:par>
                                <p:cTn id="19" presetID="22" presetClass="entr" presetSubtype="8" fill="hold" nodeType="afterEffect">
                                  <p:stCondLst>
                                    <p:cond delay="0"/>
                                  </p:stCondLst>
                                  <p:childTnLst>
                                    <p:set>
                                      <p:cBhvr>
                                        <p:cTn id="20" dur="1" fill="hold">
                                          <p:stCondLst>
                                            <p:cond delay="0"/>
                                          </p:stCondLst>
                                        </p:cTn>
                                        <p:tgtEl>
                                          <p:spTgt spid="385"/>
                                        </p:tgtEl>
                                        <p:attrNameLst>
                                          <p:attrName>style.visibility</p:attrName>
                                        </p:attrNameLst>
                                      </p:cBhvr>
                                      <p:to>
                                        <p:strVal val="visible"/>
                                      </p:to>
                                    </p:set>
                                    <p:animEffect transition="in" filter="wipe(left)">
                                      <p:cBhvr>
                                        <p:cTn id="21" dur="500"/>
                                        <p:tgtEl>
                                          <p:spTgt spid="385"/>
                                        </p:tgtEl>
                                      </p:cBhvr>
                                    </p:animEffect>
                                  </p:childTnLst>
                                </p:cTn>
                              </p:par>
                            </p:childTnLst>
                          </p:cTn>
                        </p:par>
                        <p:par>
                          <p:cTn id="22" fill="hold">
                            <p:stCondLst>
                              <p:cond delay="1500"/>
                            </p:stCondLst>
                            <p:childTnLst>
                              <p:par>
                                <p:cTn id="23" presetID="22" presetClass="entr" presetSubtype="8" fill="hold" nodeType="afterEffect">
                                  <p:stCondLst>
                                    <p:cond delay="0"/>
                                  </p:stCondLst>
                                  <p:childTnLst>
                                    <p:set>
                                      <p:cBhvr>
                                        <p:cTn id="24" dur="1" fill="hold">
                                          <p:stCondLst>
                                            <p:cond delay="0"/>
                                          </p:stCondLst>
                                        </p:cTn>
                                        <p:tgtEl>
                                          <p:spTgt spid="378"/>
                                        </p:tgtEl>
                                        <p:attrNameLst>
                                          <p:attrName>style.visibility</p:attrName>
                                        </p:attrNameLst>
                                      </p:cBhvr>
                                      <p:to>
                                        <p:strVal val="visible"/>
                                      </p:to>
                                    </p:set>
                                    <p:animEffect transition="in" filter="wipe(left)">
                                      <p:cBhvr>
                                        <p:cTn id="25" dur="500"/>
                                        <p:tgtEl>
                                          <p:spTgt spid="378"/>
                                        </p:tgtEl>
                                      </p:cBhvr>
                                    </p:animEffect>
                                  </p:childTnLst>
                                </p:cTn>
                              </p:par>
                            </p:childTnLst>
                          </p:cTn>
                        </p:par>
                        <p:par>
                          <p:cTn id="26" fill="hold">
                            <p:stCondLst>
                              <p:cond delay="2000"/>
                            </p:stCondLst>
                            <p:childTnLst>
                              <p:par>
                                <p:cTn id="27" presetID="22" presetClass="entr" presetSubtype="8" fill="hold" nodeType="afterEffect">
                                  <p:stCondLst>
                                    <p:cond delay="0"/>
                                  </p:stCondLst>
                                  <p:childTnLst>
                                    <p:set>
                                      <p:cBhvr>
                                        <p:cTn id="28" dur="1" fill="hold">
                                          <p:stCondLst>
                                            <p:cond delay="0"/>
                                          </p:stCondLst>
                                        </p:cTn>
                                        <p:tgtEl>
                                          <p:spTgt spid="379"/>
                                        </p:tgtEl>
                                        <p:attrNameLst>
                                          <p:attrName>style.visibility</p:attrName>
                                        </p:attrNameLst>
                                      </p:cBhvr>
                                      <p:to>
                                        <p:strVal val="visible"/>
                                      </p:to>
                                    </p:set>
                                    <p:animEffect transition="in" filter="wipe(left)">
                                      <p:cBhvr>
                                        <p:cTn id="29" dur="1000"/>
                                        <p:tgtEl>
                                          <p:spTgt spid="379"/>
                                        </p:tgtEl>
                                      </p:cBhvr>
                                    </p:animEffect>
                                  </p:childTnLst>
                                </p:cTn>
                              </p:par>
                              <p:par>
                                <p:cTn id="30" presetID="22" presetClass="entr" presetSubtype="2" fill="hold" nodeType="withEffect">
                                  <p:stCondLst>
                                    <p:cond delay="0"/>
                                  </p:stCondLst>
                                  <p:childTnLst>
                                    <p:set>
                                      <p:cBhvr>
                                        <p:cTn id="31" dur="1" fill="hold">
                                          <p:stCondLst>
                                            <p:cond delay="0"/>
                                          </p:stCondLst>
                                        </p:cTn>
                                        <p:tgtEl>
                                          <p:spTgt spid="380"/>
                                        </p:tgtEl>
                                        <p:attrNameLst>
                                          <p:attrName>style.visibility</p:attrName>
                                        </p:attrNameLst>
                                      </p:cBhvr>
                                      <p:to>
                                        <p:strVal val="visible"/>
                                      </p:to>
                                    </p:set>
                                    <p:animEffect transition="in" filter="wipe(right)">
                                      <p:cBhvr>
                                        <p:cTn id="32" dur="1000"/>
                                        <p:tgtEl>
                                          <p:spTgt spid="380"/>
                                        </p:tgtEl>
                                      </p:cBhvr>
                                    </p:animEffect>
                                  </p:childTnLst>
                                </p:cTn>
                              </p:par>
                              <p:par>
                                <p:cTn id="33" presetID="22" presetClass="entr" presetSubtype="8" fill="hold" nodeType="withEffect">
                                  <p:stCondLst>
                                    <p:cond delay="0"/>
                                  </p:stCondLst>
                                  <p:childTnLst>
                                    <p:set>
                                      <p:cBhvr>
                                        <p:cTn id="34" dur="1" fill="hold">
                                          <p:stCondLst>
                                            <p:cond delay="0"/>
                                          </p:stCondLst>
                                        </p:cTn>
                                        <p:tgtEl>
                                          <p:spTgt spid="381"/>
                                        </p:tgtEl>
                                        <p:attrNameLst>
                                          <p:attrName>style.visibility</p:attrName>
                                        </p:attrNameLst>
                                      </p:cBhvr>
                                      <p:to>
                                        <p:strVal val="visible"/>
                                      </p:to>
                                    </p:set>
                                    <p:animEffect transition="in" filter="wipe(left)">
                                      <p:cBhvr>
                                        <p:cTn id="35" dur="1000"/>
                                        <p:tgtEl>
                                          <p:spTgt spid="381"/>
                                        </p:tgtEl>
                                      </p:cBhvr>
                                    </p:animEffect>
                                  </p:childTnLst>
                                </p:cTn>
                              </p:par>
                            </p:childTnLst>
                          </p:cTn>
                        </p:par>
                        <p:par>
                          <p:cTn id="36" fill="hold">
                            <p:stCondLst>
                              <p:cond delay="3000"/>
                            </p:stCondLst>
                            <p:childTnLst>
                              <p:par>
                                <p:cTn id="37" presetID="22" presetClass="entr" presetSubtype="8" fill="hold" nodeType="afterEffect">
                                  <p:stCondLst>
                                    <p:cond delay="0"/>
                                  </p:stCondLst>
                                  <p:childTnLst>
                                    <p:set>
                                      <p:cBhvr>
                                        <p:cTn id="38" dur="1" fill="hold">
                                          <p:stCondLst>
                                            <p:cond delay="0"/>
                                          </p:stCondLst>
                                        </p:cTn>
                                        <p:tgtEl>
                                          <p:spTgt spid="382"/>
                                        </p:tgtEl>
                                        <p:attrNameLst>
                                          <p:attrName>style.visibility</p:attrName>
                                        </p:attrNameLst>
                                      </p:cBhvr>
                                      <p:to>
                                        <p:strVal val="visible"/>
                                      </p:to>
                                    </p:set>
                                    <p:animEffect transition="in" filter="wipe(left)">
                                      <p:cBhvr>
                                        <p:cTn id="39" dur="500"/>
                                        <p:tgtEl>
                                          <p:spTgt spid="382"/>
                                        </p:tgtEl>
                                      </p:cBhvr>
                                    </p:animEffect>
                                  </p:childTnLst>
                                </p:cTn>
                              </p:par>
                            </p:childTnLst>
                          </p:cTn>
                        </p:par>
                        <p:par>
                          <p:cTn id="40" fill="hold">
                            <p:stCondLst>
                              <p:cond delay="3500"/>
                            </p:stCondLst>
                            <p:childTnLst>
                              <p:par>
                                <p:cTn id="41" presetID="10" presetClass="entr" presetSubtype="0" fill="hold" grpId="0" nodeType="afterEffect">
                                  <p:stCondLst>
                                    <p:cond delay="0"/>
                                  </p:stCondLst>
                                  <p:iterate type="lt">
                                    <p:tmPct val="0"/>
                                  </p:iterate>
                                  <p:childTnLst>
                                    <p:set>
                                      <p:cBhvr>
                                        <p:cTn id="42" dur="1" fill="hold">
                                          <p:stCondLst>
                                            <p:cond delay="0"/>
                                          </p:stCondLst>
                                        </p:cTn>
                                        <p:tgtEl>
                                          <p:spTgt spid="391"/>
                                        </p:tgtEl>
                                        <p:attrNameLst>
                                          <p:attrName>style.visibility</p:attrName>
                                        </p:attrNameLst>
                                      </p:cBhvr>
                                      <p:to>
                                        <p:strVal val="visible"/>
                                      </p:to>
                                    </p:set>
                                    <p:animEffect transition="in" filter="fade">
                                      <p:cBhvr>
                                        <p:cTn id="43" dur="500"/>
                                        <p:tgtEl>
                                          <p:spTgt spid="391"/>
                                        </p:tgtEl>
                                      </p:cBhvr>
                                    </p:animEffect>
                                  </p:childTnLst>
                                </p:cTn>
                              </p:par>
                            </p:childTnLst>
                          </p:cTn>
                        </p:par>
                        <p:par>
                          <p:cTn id="44" fill="hold">
                            <p:stCondLst>
                              <p:cond delay="4000"/>
                            </p:stCondLst>
                            <p:childTnLst>
                              <p:par>
                                <p:cTn id="45" presetID="3" presetClass="emph" presetSubtype="2" fill="hold" grpId="1" nodeType="afterEffect">
                                  <p:stCondLst>
                                    <p:cond delay="0"/>
                                  </p:stCondLst>
                                  <p:iterate type="lt">
                                    <p:tmPct val="0"/>
                                  </p:iterate>
                                  <p:childTnLst>
                                    <p:animClr clrSpc="rgb" dir="cw">
                                      <p:cBhvr override="childStyle">
                                        <p:cTn id="46" dur="100" fill="hold"/>
                                        <p:tgtEl>
                                          <p:spTgt spid="391"/>
                                        </p:tgtEl>
                                        <p:attrNameLst>
                                          <p:attrName>style.color</p:attrName>
                                        </p:attrNameLst>
                                      </p:cBhvr>
                                      <p:to>
                                        <a:srgbClr val="FFFFFF"/>
                                      </p:to>
                                    </p:animClr>
                                  </p:childTnLst>
                                </p:cTn>
                              </p:par>
                            </p:childTnLst>
                          </p:cTn>
                        </p:par>
                        <p:par>
                          <p:cTn id="47" fill="hold">
                            <p:stCondLst>
                              <p:cond delay="4100"/>
                            </p:stCondLst>
                            <p:childTnLst>
                              <p:par>
                                <p:cTn id="48" presetID="3" presetClass="emph" presetSubtype="2" fill="hold" grpId="2" nodeType="afterEffect">
                                  <p:stCondLst>
                                    <p:cond delay="0"/>
                                  </p:stCondLst>
                                  <p:iterate type="lt">
                                    <p:tmPct val="0"/>
                                  </p:iterate>
                                  <p:childTnLst>
                                    <p:animClr clrSpc="rgb" dir="cw">
                                      <p:cBhvr override="childStyle">
                                        <p:cTn id="49" dur="100" fill="hold"/>
                                        <p:tgtEl>
                                          <p:spTgt spid="391"/>
                                        </p:tgtEl>
                                        <p:attrNameLst>
                                          <p:attrName>style.color</p:attrName>
                                        </p:attrNameLst>
                                      </p:cBhvr>
                                      <p:to>
                                        <a:srgbClr val="FF0000"/>
                                      </p:to>
                                    </p:animClr>
                                  </p:childTnLst>
                                </p:cTn>
                              </p:par>
                            </p:childTnLst>
                          </p:cTn>
                        </p:par>
                        <p:par>
                          <p:cTn id="50" fill="hold">
                            <p:stCondLst>
                              <p:cond delay="4200"/>
                            </p:stCondLst>
                            <p:childTnLst>
                              <p:par>
                                <p:cTn id="51" presetID="3" presetClass="emph" presetSubtype="2" fill="hold" grpId="3" nodeType="afterEffect">
                                  <p:stCondLst>
                                    <p:cond delay="0"/>
                                  </p:stCondLst>
                                  <p:iterate type="lt">
                                    <p:tmPct val="0"/>
                                  </p:iterate>
                                  <p:childTnLst>
                                    <p:animClr clrSpc="rgb" dir="cw">
                                      <p:cBhvr override="childStyle">
                                        <p:cTn id="52" dur="100" fill="hold"/>
                                        <p:tgtEl>
                                          <p:spTgt spid="391"/>
                                        </p:tgtEl>
                                        <p:attrNameLst>
                                          <p:attrName>style.color</p:attrName>
                                        </p:attrNameLst>
                                      </p:cBhvr>
                                      <p:to>
                                        <a:srgbClr val="FFFFFF"/>
                                      </p:to>
                                    </p:animClr>
                                  </p:childTnLst>
                                </p:cTn>
                              </p:par>
                            </p:childTnLst>
                          </p:cTn>
                        </p:par>
                        <p:par>
                          <p:cTn id="53" fill="hold">
                            <p:stCondLst>
                              <p:cond delay="4300"/>
                            </p:stCondLst>
                            <p:childTnLst>
                              <p:par>
                                <p:cTn id="54" presetID="3" presetClass="emph" presetSubtype="2" fill="hold" grpId="4" nodeType="afterEffect">
                                  <p:stCondLst>
                                    <p:cond delay="0"/>
                                  </p:stCondLst>
                                  <p:iterate type="lt">
                                    <p:tmPct val="0"/>
                                  </p:iterate>
                                  <p:childTnLst>
                                    <p:animClr clrSpc="rgb" dir="cw">
                                      <p:cBhvr override="childStyle">
                                        <p:cTn id="55" dur="100" fill="hold"/>
                                        <p:tgtEl>
                                          <p:spTgt spid="391"/>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8" grpId="0" animBg="1"/>
      <p:bldP spid="391" grpId="0"/>
      <p:bldP spid="391" grpId="1"/>
      <p:bldP spid="391" grpId="2"/>
      <p:bldP spid="391" grpId="3"/>
      <p:bldP spid="391" grpId="4"/>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70000">
              <a:srgbClr val="0073BB"/>
            </a:gs>
            <a:gs pos="0">
              <a:srgbClr val="0073BB"/>
            </a:gs>
            <a:gs pos="100000">
              <a:srgbClr val="6798D0"/>
            </a:gs>
          </a:gsLst>
          <a:lin ang="5400000" scaled="1"/>
        </a:gra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E23FB1D-BC42-EF4C-928E-3ABD709D0419}"/>
              </a:ext>
            </a:extLst>
          </p:cNvPr>
          <p:cNvSpPr txBox="1"/>
          <p:nvPr/>
        </p:nvSpPr>
        <p:spPr>
          <a:xfrm>
            <a:off x="195517" y="197271"/>
            <a:ext cx="11800967" cy="5355312"/>
          </a:xfrm>
          <a:prstGeom prst="rect">
            <a:avLst/>
          </a:prstGeom>
          <a:noFill/>
        </p:spPr>
        <p:txBody>
          <a:bodyPr wrap="square" rtlCol="0">
            <a:spAutoFit/>
          </a:bodyPr>
          <a:lstStyle/>
          <a:p>
            <a:r>
              <a:rPr lang="en-US" sz="3500" b="1" dirty="0">
                <a:solidFill>
                  <a:schemeClr val="bg1"/>
                </a:solidFill>
                <a:latin typeface="Arial" panose="020B0604020202020204" pitchFamily="34" charset="0"/>
                <a:cs typeface="Arial" panose="020B0604020202020204" pitchFamily="34" charset="0"/>
              </a:rPr>
              <a:t>Summary</a:t>
            </a:r>
            <a:endParaRPr lang="en-US" sz="2400" b="1" dirty="0">
              <a:solidFill>
                <a:schemeClr val="bg1"/>
              </a:solidFill>
              <a:latin typeface="Arial" panose="020B0604020202020204" pitchFamily="34" charset="0"/>
              <a:cs typeface="Arial" panose="020B0604020202020204" pitchFamily="34" charset="0"/>
            </a:endParaRPr>
          </a:p>
          <a:p>
            <a:endParaRPr lang="en-US" sz="2400" b="1" dirty="0">
              <a:solidFill>
                <a:schemeClr val="bg1"/>
              </a:solidFill>
              <a:latin typeface="Arial" panose="020B0604020202020204" pitchFamily="34" charset="0"/>
              <a:cs typeface="Arial" panose="020B0604020202020204" pitchFamily="34" charset="0"/>
            </a:endParaRPr>
          </a:p>
          <a:p>
            <a:endParaRPr lang="en-US" dirty="0">
              <a:solidFill>
                <a:schemeClr val="bg1"/>
              </a:solidFill>
              <a:latin typeface="Arial" panose="020B0604020202020204" pitchFamily="34" charset="0"/>
              <a:cs typeface="Arial" panose="020B0604020202020204" pitchFamily="34" charset="0"/>
            </a:endParaRPr>
          </a:p>
          <a:p>
            <a:pPr marL="342900" indent="-342900" algn="just">
              <a:spcAft>
                <a:spcPts val="1200"/>
              </a:spcAft>
              <a:buAutoNum type="arabicPeriod"/>
            </a:pPr>
            <a:r>
              <a:rPr lang="en-US" sz="2500" dirty="0">
                <a:solidFill>
                  <a:schemeClr val="bg1"/>
                </a:solidFill>
                <a:latin typeface="Arial" panose="020B0604020202020204" pitchFamily="34" charset="0"/>
                <a:cs typeface="Arial" panose="020B0604020202020204" pitchFamily="34" charset="0"/>
              </a:rPr>
              <a:t>Seven extreme mechano-sensitive genes (Egln1, Pdk1, Mxi1, Slc5a3, Ccng2, Higd1a, Eno2) in MLO-Y4 osteocytes were identified based on bioinformatics analysis.</a:t>
            </a:r>
          </a:p>
          <a:p>
            <a:pPr marL="342900" indent="-342900" algn="just">
              <a:spcAft>
                <a:spcPts val="1200"/>
              </a:spcAft>
              <a:buAutoNum type="arabicPeriod"/>
            </a:pPr>
            <a:endParaRPr lang="en-US" sz="2500" dirty="0">
              <a:solidFill>
                <a:schemeClr val="bg1"/>
              </a:solidFill>
              <a:latin typeface="Arial" panose="020B0604020202020204" pitchFamily="34" charset="0"/>
              <a:cs typeface="Arial" panose="020B0604020202020204" pitchFamily="34" charset="0"/>
            </a:endParaRPr>
          </a:p>
          <a:p>
            <a:pPr marL="342900" indent="-342900" algn="just">
              <a:spcAft>
                <a:spcPts val="1200"/>
              </a:spcAft>
              <a:buAutoNum type="arabicPeriod"/>
            </a:pPr>
            <a:r>
              <a:rPr lang="en-US" sz="2500" dirty="0">
                <a:solidFill>
                  <a:schemeClr val="bg1"/>
                </a:solidFill>
                <a:latin typeface="Arial" panose="020B0604020202020204" pitchFamily="34" charset="0"/>
                <a:cs typeface="Arial" panose="020B0604020202020204" pitchFamily="34" charset="0"/>
              </a:rPr>
              <a:t>The relationship of some of these genes (Slc5a3, Ccng2, Higd1a, Eno2) to bone remains unclear, but they are worthy of further study.</a:t>
            </a:r>
          </a:p>
          <a:p>
            <a:pPr marL="342900" indent="-342900" algn="just">
              <a:spcAft>
                <a:spcPts val="1200"/>
              </a:spcAft>
              <a:buAutoNum type="arabicPeriod"/>
            </a:pPr>
            <a:endParaRPr lang="en-US" sz="2500" dirty="0">
              <a:solidFill>
                <a:schemeClr val="bg1"/>
              </a:solidFill>
              <a:latin typeface="Arial" panose="020B0604020202020204" pitchFamily="34" charset="0"/>
              <a:cs typeface="Arial" panose="020B0604020202020204" pitchFamily="34" charset="0"/>
            </a:endParaRPr>
          </a:p>
          <a:p>
            <a:pPr marL="342900" indent="-342900" algn="just">
              <a:spcAft>
                <a:spcPts val="1200"/>
              </a:spcAft>
              <a:buFontTx/>
              <a:buAutoNum type="arabicPeriod"/>
            </a:pPr>
            <a:r>
              <a:rPr lang="en-US" sz="2500" dirty="0">
                <a:solidFill>
                  <a:schemeClr val="bg1"/>
                </a:solidFill>
                <a:latin typeface="Arial" panose="020B0604020202020204" pitchFamily="34" charset="0"/>
                <a:cs typeface="Arial" panose="020B0604020202020204" pitchFamily="34" charset="0"/>
              </a:rPr>
              <a:t>We also validated the hub gene, Eno2, in these extreme mechano-sensitive genes.</a:t>
            </a:r>
          </a:p>
        </p:txBody>
      </p:sp>
    </p:spTree>
    <p:extLst>
      <p:ext uri="{BB962C8B-B14F-4D97-AF65-F5344CB8AC3E}">
        <p14:creationId xmlns:p14="http://schemas.microsoft.com/office/powerpoint/2010/main" val="2093981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people posing for the camera&#10;&#10;Description generated with very high confidence">
            <a:extLst>
              <a:ext uri="{FF2B5EF4-FFF2-40B4-BE49-F238E27FC236}">
                <a16:creationId xmlns:a16="http://schemas.microsoft.com/office/drawing/2014/main" id="{B779582D-F98A-4484-9C5A-3892C209F327}"/>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7693" t="2095" r="6838" b="25374"/>
          <a:stretch/>
        </p:blipFill>
        <p:spPr>
          <a:xfrm>
            <a:off x="0" y="0"/>
            <a:ext cx="12192000" cy="6858000"/>
          </a:xfrm>
          <a:prstGeom prst="rect">
            <a:avLst/>
          </a:prstGeom>
        </p:spPr>
      </p:pic>
      <p:sp>
        <p:nvSpPr>
          <p:cNvPr id="15" name="Rectangle 14">
            <a:extLst>
              <a:ext uri="{FF2B5EF4-FFF2-40B4-BE49-F238E27FC236}">
                <a16:creationId xmlns:a16="http://schemas.microsoft.com/office/drawing/2014/main" id="{3A858813-6976-45F7-A8DC-2BBE504310CA}"/>
              </a:ext>
            </a:extLst>
          </p:cNvPr>
          <p:cNvSpPr/>
          <p:nvPr/>
        </p:nvSpPr>
        <p:spPr>
          <a:xfrm>
            <a:off x="0" y="0"/>
            <a:ext cx="12203974" cy="6858000"/>
          </a:xfrm>
          <a:prstGeom prst="rect">
            <a:avLst/>
          </a:prstGeom>
          <a:solidFill>
            <a:srgbClr val="FFFFFF">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E23FB1D-BC42-EF4C-928E-3ABD709D0419}"/>
              </a:ext>
            </a:extLst>
          </p:cNvPr>
          <p:cNvSpPr txBox="1"/>
          <p:nvPr/>
        </p:nvSpPr>
        <p:spPr>
          <a:xfrm>
            <a:off x="0" y="5487096"/>
            <a:ext cx="12192000" cy="1384995"/>
          </a:xfrm>
          <a:prstGeom prst="rect">
            <a:avLst/>
          </a:prstGeom>
          <a:solidFill>
            <a:schemeClr val="bg1">
              <a:alpha val="65000"/>
            </a:schemeClr>
          </a:solidFill>
        </p:spPr>
        <p:txBody>
          <a:bodyPr wrap="square" rtlCol="0">
            <a:spAutoFit/>
          </a:bodyPr>
          <a:lstStyle/>
          <a:p>
            <a:pPr algn="ctr"/>
            <a:r>
              <a:rPr lang="en-US" sz="2400" b="1" dirty="0">
                <a:latin typeface="Arial" panose="020B0604020202020204" pitchFamily="34" charset="0"/>
                <a:cs typeface="Arial" panose="020B0604020202020204" pitchFamily="34" charset="0"/>
              </a:rPr>
              <a:t>Acknowledgment</a:t>
            </a:r>
            <a:endParaRPr lang="en-US" sz="2000" b="1" dirty="0">
              <a:latin typeface="Arial" panose="020B0604020202020204" pitchFamily="34" charset="0"/>
              <a:cs typeface="Arial" panose="020B0604020202020204" pitchFamily="34" charset="0"/>
            </a:endParaRPr>
          </a:p>
          <a:p>
            <a:pPr algn="just"/>
            <a:r>
              <a:rPr lang="en-US" sz="2000" b="1" dirty="0">
                <a:latin typeface="Arial" panose="020B0604020202020204" pitchFamily="34" charset="0"/>
                <a:cs typeface="Arial" panose="020B0604020202020204" pitchFamily="34" charset="0"/>
              </a:rPr>
              <a:t>The present work was supported by Grant-in-Aid for Scientific Research (to H. Kamioka [16H05549] and [16K15837], to Y. Ishihara [17H04413]) from the Japan Society for the Promotion of Science, Japan.</a:t>
            </a:r>
          </a:p>
        </p:txBody>
      </p:sp>
      <p:sp>
        <p:nvSpPr>
          <p:cNvPr id="12" name="TextBox 11">
            <a:extLst>
              <a:ext uri="{FF2B5EF4-FFF2-40B4-BE49-F238E27FC236}">
                <a16:creationId xmlns:a16="http://schemas.microsoft.com/office/drawing/2014/main" id="{7A9504F6-9747-4531-BFB2-C1B05158E8D6}"/>
              </a:ext>
            </a:extLst>
          </p:cNvPr>
          <p:cNvSpPr txBox="1"/>
          <p:nvPr/>
        </p:nvSpPr>
        <p:spPr>
          <a:xfrm>
            <a:off x="111696" y="3429000"/>
            <a:ext cx="871284" cy="461665"/>
          </a:xfrm>
          <a:prstGeom prst="rect">
            <a:avLst/>
          </a:prstGeom>
          <a:noFill/>
        </p:spPr>
        <p:txBody>
          <a:bodyPr wrap="square" rtlCol="0">
            <a:spAutoFit/>
          </a:bodyPr>
          <a:lstStyle/>
          <a:p>
            <a:pPr algn="ctr"/>
            <a:r>
              <a:rPr lang="en-US" sz="2400" b="1" dirty="0">
                <a:latin typeface="Arial" panose="020B0604020202020204" pitchFamily="34" charset="0"/>
                <a:cs typeface="Arial" panose="020B0604020202020204" pitchFamily="34" charset="0"/>
              </a:rPr>
              <a:t>Me</a:t>
            </a:r>
            <a:r>
              <a:rPr lang="en-US" sz="2400" b="1" baseline="30000" dirty="0">
                <a:latin typeface="Arial" panose="020B0604020202020204" pitchFamily="34" charset="0"/>
                <a:cs typeface="Arial" panose="020B0604020202020204" pitchFamily="34" charset="0"/>
              </a:rPr>
              <a:t>1</a:t>
            </a:r>
          </a:p>
        </p:txBody>
      </p:sp>
      <p:sp>
        <p:nvSpPr>
          <p:cNvPr id="17" name="TextBox 16">
            <a:extLst>
              <a:ext uri="{FF2B5EF4-FFF2-40B4-BE49-F238E27FC236}">
                <a16:creationId xmlns:a16="http://schemas.microsoft.com/office/drawing/2014/main" id="{CA80FC67-6BD6-40E1-9A3D-A0EE7C864866}"/>
              </a:ext>
            </a:extLst>
          </p:cNvPr>
          <p:cNvSpPr txBox="1"/>
          <p:nvPr/>
        </p:nvSpPr>
        <p:spPr>
          <a:xfrm>
            <a:off x="1368996" y="3798626"/>
            <a:ext cx="3096324"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Dr. Naoya Odagaki</a:t>
            </a:r>
            <a:r>
              <a:rPr lang="en-US" sz="2400" b="1" baseline="30000" dirty="0">
                <a:latin typeface="Arial" panose="020B0604020202020204" pitchFamily="34" charset="0"/>
                <a:cs typeface="Arial" panose="020B0604020202020204" pitchFamily="34" charset="0"/>
              </a:rPr>
              <a:t>2</a:t>
            </a:r>
            <a:endParaRPr lang="en-US" sz="1600" b="1" baseline="30000" dirty="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8A9A4FEA-F789-4ECD-9480-05A72CE4FEAE}"/>
              </a:ext>
            </a:extLst>
          </p:cNvPr>
          <p:cNvSpPr txBox="1"/>
          <p:nvPr/>
        </p:nvSpPr>
        <p:spPr>
          <a:xfrm>
            <a:off x="4762500" y="5040671"/>
            <a:ext cx="3131820"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Dr. Ei </a:t>
            </a:r>
            <a:r>
              <a:rPr lang="en-US" sz="2400" b="1" dirty="0" err="1">
                <a:latin typeface="Arial" panose="020B0604020202020204" pitchFamily="34" charset="0"/>
                <a:cs typeface="Arial" panose="020B0604020202020204" pitchFamily="34" charset="0"/>
              </a:rPr>
              <a:t>Ei</a:t>
            </a:r>
            <a:r>
              <a:rPr lang="en-US" sz="2400" b="1" dirty="0">
                <a:latin typeface="Arial" panose="020B0604020202020204" pitchFamily="34" charset="0"/>
                <a:cs typeface="Arial" panose="020B0604020202020204" pitchFamily="34" charset="0"/>
              </a:rPr>
              <a:t> Hsu Hlaing</a:t>
            </a:r>
            <a:r>
              <a:rPr lang="en-US" sz="2400" b="1" baseline="30000" dirty="0">
                <a:latin typeface="Arial" panose="020B0604020202020204" pitchFamily="34" charset="0"/>
                <a:cs typeface="Arial" panose="020B0604020202020204" pitchFamily="34" charset="0"/>
              </a:rPr>
              <a:t>1</a:t>
            </a:r>
            <a:endParaRPr lang="en-US" sz="1600" b="1" baseline="30000" dirty="0">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05B9FC49-7FDA-4F4B-BACA-597509EB3424}"/>
              </a:ext>
            </a:extLst>
          </p:cNvPr>
          <p:cNvSpPr txBox="1"/>
          <p:nvPr/>
        </p:nvSpPr>
        <p:spPr>
          <a:xfrm>
            <a:off x="7800276" y="4752935"/>
            <a:ext cx="2288604" cy="830997"/>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Pro. Hiroshi </a:t>
            </a:r>
          </a:p>
          <a:p>
            <a:r>
              <a:rPr lang="en-US" sz="2400" b="1" dirty="0">
                <a:latin typeface="Arial" panose="020B0604020202020204" pitchFamily="34" charset="0"/>
                <a:cs typeface="Arial" panose="020B0604020202020204" pitchFamily="34" charset="0"/>
              </a:rPr>
              <a:t>	   Kamioka</a:t>
            </a:r>
            <a:r>
              <a:rPr lang="en-US" sz="2400" b="1" baseline="30000" dirty="0">
                <a:latin typeface="Arial" panose="020B0604020202020204" pitchFamily="34" charset="0"/>
                <a:cs typeface="Arial" panose="020B0604020202020204" pitchFamily="34" charset="0"/>
              </a:rPr>
              <a:t>1</a:t>
            </a:r>
            <a:r>
              <a:rPr lang="en-US" sz="2400" b="1" dirty="0">
                <a:latin typeface="Arial" panose="020B0604020202020204" pitchFamily="34" charset="0"/>
                <a:cs typeface="Arial" panose="020B0604020202020204" pitchFamily="34" charset="0"/>
              </a:rPr>
              <a:t>  </a:t>
            </a:r>
            <a:endParaRPr lang="en-US" sz="1600" b="1" dirty="0">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E4FEB3D4-6999-4C59-BB90-6936F265CDB1}"/>
              </a:ext>
            </a:extLst>
          </p:cNvPr>
          <p:cNvSpPr txBox="1"/>
          <p:nvPr/>
        </p:nvSpPr>
        <p:spPr>
          <a:xfrm>
            <a:off x="10142220" y="4259935"/>
            <a:ext cx="2049780" cy="1200329"/>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Dr. Yoshihito </a:t>
            </a:r>
          </a:p>
          <a:p>
            <a:r>
              <a:rPr lang="en-US" sz="2400" b="1" dirty="0">
                <a:latin typeface="Arial" panose="020B0604020202020204" pitchFamily="34" charset="0"/>
                <a:cs typeface="Arial" panose="020B0604020202020204" pitchFamily="34" charset="0"/>
              </a:rPr>
              <a:t>       Ishihara</a:t>
            </a:r>
            <a:r>
              <a:rPr lang="en-US" sz="2400" b="1" baseline="30000" dirty="0">
                <a:latin typeface="Arial" panose="020B0604020202020204" pitchFamily="34" charset="0"/>
                <a:cs typeface="Arial" panose="020B0604020202020204" pitchFamily="34" charset="0"/>
              </a:rPr>
              <a:t>2</a:t>
            </a:r>
            <a:endParaRPr lang="en-US" sz="1600" b="1" baseline="300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71AC8609-A425-478A-8B65-CD0441C262EA}"/>
              </a:ext>
            </a:extLst>
          </p:cNvPr>
          <p:cNvSpPr txBox="1"/>
          <p:nvPr/>
        </p:nvSpPr>
        <p:spPr>
          <a:xfrm>
            <a:off x="7680960" y="41966"/>
            <a:ext cx="4511040" cy="1569660"/>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Special thanks to </a:t>
            </a:r>
            <a:r>
              <a:rPr lang="en-US" sz="2400" b="1" dirty="0">
                <a:latin typeface="Arial" panose="020B0604020202020204" pitchFamily="34" charset="0"/>
                <a:cs typeface="Arial" panose="020B0604020202020204" pitchFamily="34" charset="0"/>
              </a:rPr>
              <a:t>Dr. Mitsuhiro Hoshijima</a:t>
            </a:r>
            <a:r>
              <a:rPr lang="en-US" sz="2400" b="1" baseline="30000" dirty="0">
                <a:latin typeface="Arial" panose="020B0604020202020204" pitchFamily="34" charset="0"/>
                <a:cs typeface="Arial" panose="020B0604020202020204" pitchFamily="34" charset="0"/>
              </a:rPr>
              <a:t>1</a:t>
            </a:r>
            <a:r>
              <a:rPr lang="en-US" sz="2400" dirty="0">
                <a:latin typeface="Arial" panose="020B0604020202020204" pitchFamily="34" charset="0"/>
                <a:cs typeface="Arial" panose="020B0604020202020204" pitchFamily="34" charset="0"/>
              </a:rPr>
              <a:t> and </a:t>
            </a:r>
            <a:r>
              <a:rPr lang="en-US" sz="2400" b="1" dirty="0">
                <a:latin typeface="Arial" panose="020B0604020202020204" pitchFamily="34" charset="0"/>
                <a:cs typeface="Arial" panose="020B0604020202020204" pitchFamily="34" charset="0"/>
              </a:rPr>
              <a:t>Dr. Takanori Ishikawa</a:t>
            </a:r>
            <a:r>
              <a:rPr lang="en-US" sz="2400" b="1" baseline="30000" dirty="0">
                <a:latin typeface="Arial" panose="020B0604020202020204" pitchFamily="34" charset="0"/>
                <a:cs typeface="Arial" panose="020B0604020202020204" pitchFamily="34" charset="0"/>
              </a:rPr>
              <a:t>2</a:t>
            </a:r>
            <a:r>
              <a:rPr lang="en-US" sz="24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for their excellent technique support.</a:t>
            </a:r>
            <a:endParaRPr lang="en-US" sz="16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C8E8665-8D90-4EC8-AC2E-7F35996BD173}"/>
              </a:ext>
            </a:extLst>
          </p:cNvPr>
          <p:cNvSpPr/>
          <p:nvPr/>
        </p:nvSpPr>
        <p:spPr>
          <a:xfrm>
            <a:off x="-51435" y="4337028"/>
            <a:ext cx="4865370" cy="1200329"/>
          </a:xfrm>
          <a:prstGeom prst="rect">
            <a:avLst/>
          </a:prstGeom>
        </p:spPr>
        <p:txBody>
          <a:bodyPr wrap="square">
            <a:spAutoFit/>
          </a:bodyPr>
          <a:lstStyle/>
          <a:p>
            <a:pPr algn="just"/>
            <a:r>
              <a:rPr lang="en-US" sz="1600" b="1" dirty="0"/>
              <a:t>Affiliations:</a:t>
            </a:r>
          </a:p>
          <a:p>
            <a:pPr algn="just"/>
            <a:r>
              <a:rPr lang="en-US" sz="1400" dirty="0"/>
              <a:t>1.Department of Orthodontics, Okayama University Graduate School of Medicine, Dentistry, and Pharmaceutical Sciences, Okayama, Japan. </a:t>
            </a:r>
          </a:p>
          <a:p>
            <a:pPr algn="just"/>
            <a:r>
              <a:rPr lang="en-US" sz="1400" dirty="0"/>
              <a:t>2.Department of Orthodontics, Okayama University Hospital</a:t>
            </a:r>
          </a:p>
        </p:txBody>
      </p:sp>
      <p:grpSp>
        <p:nvGrpSpPr>
          <p:cNvPr id="10" name="Group 9">
            <a:extLst>
              <a:ext uri="{FF2B5EF4-FFF2-40B4-BE49-F238E27FC236}">
                <a16:creationId xmlns:a16="http://schemas.microsoft.com/office/drawing/2014/main" id="{40BEF303-5CD7-4097-B56B-5203289A032C}"/>
              </a:ext>
            </a:extLst>
          </p:cNvPr>
          <p:cNvGrpSpPr/>
          <p:nvPr/>
        </p:nvGrpSpPr>
        <p:grpSpPr>
          <a:xfrm>
            <a:off x="0" y="-2665"/>
            <a:ext cx="7627620" cy="1200329"/>
            <a:chOff x="0" y="-2665"/>
            <a:chExt cx="7627620" cy="1200329"/>
          </a:xfrm>
        </p:grpSpPr>
        <p:sp>
          <p:nvSpPr>
            <p:cNvPr id="21" name="Rectangle 20">
              <a:extLst>
                <a:ext uri="{FF2B5EF4-FFF2-40B4-BE49-F238E27FC236}">
                  <a16:creationId xmlns:a16="http://schemas.microsoft.com/office/drawing/2014/main" id="{6A34B8C7-A048-4849-B621-8A58238218EC}"/>
                </a:ext>
              </a:extLst>
            </p:cNvPr>
            <p:cNvSpPr/>
            <p:nvPr/>
          </p:nvSpPr>
          <p:spPr>
            <a:xfrm>
              <a:off x="0" y="0"/>
              <a:ext cx="7627620" cy="1197663"/>
            </a:xfrm>
            <a:prstGeom prst="rect">
              <a:avLst/>
            </a:prstGeom>
            <a:solidFill>
              <a:srgbClr val="404040">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TextBox 22">
              <a:extLst>
                <a:ext uri="{FF2B5EF4-FFF2-40B4-BE49-F238E27FC236}">
                  <a16:creationId xmlns:a16="http://schemas.microsoft.com/office/drawing/2014/main" id="{4EAB7455-D9A3-4B85-97BC-F24574DFD7CB}"/>
                </a:ext>
              </a:extLst>
            </p:cNvPr>
            <p:cNvSpPr txBox="1"/>
            <p:nvPr/>
          </p:nvSpPr>
          <p:spPr>
            <a:xfrm>
              <a:off x="0" y="-2665"/>
              <a:ext cx="7627620" cy="1200329"/>
            </a:xfrm>
            <a:prstGeom prst="rect">
              <a:avLst/>
            </a:prstGeom>
            <a:noFill/>
          </p:spPr>
          <p:txBody>
            <a:bodyPr wrap="square" rtlCol="0">
              <a:spAutoFit/>
            </a:bodyPr>
            <a:lstStyle/>
            <a:p>
              <a:pPr algn="ctr"/>
              <a:r>
                <a:rPr lang="en-US" sz="2400" dirty="0">
                  <a:solidFill>
                    <a:schemeClr val="bg1"/>
                  </a:solidFill>
                  <a:latin typeface="Arial" panose="020B0604020202020204" pitchFamily="34" charset="0"/>
                  <a:cs typeface="Arial" panose="020B0604020202020204" pitchFamily="34" charset="0"/>
                </a:rPr>
                <a:t>Welcome to visit my personal website (</a:t>
              </a:r>
              <a:r>
                <a:rPr lang="en-US" sz="2400" b="1" u="sng" dirty="0">
                  <a:solidFill>
                    <a:schemeClr val="accent5">
                      <a:lumMod val="60000"/>
                      <a:lumOff val="40000"/>
                    </a:schemeClr>
                  </a:solidFill>
                  <a:latin typeface="Arial" panose="020B0604020202020204" pitchFamily="34" charset="0"/>
                  <a:cs typeface="Arial" panose="020B0604020202020204" pitchFamily="34" charset="0"/>
                </a:rPr>
                <a:t>http://www.wong-ziyi.com/</a:t>
              </a:r>
              <a:r>
                <a:rPr lang="en-US" sz="2400" dirty="0">
                  <a:solidFill>
                    <a:schemeClr val="bg1"/>
                  </a:solidFill>
                  <a:latin typeface="Arial" panose="020B0604020202020204" pitchFamily="34" charset="0"/>
                  <a:cs typeface="Arial" panose="020B0604020202020204" pitchFamily="34" charset="0"/>
                </a:rPr>
                <a:t>) to download a script for reproduction of the bioinformatic analysis in this study. </a:t>
              </a:r>
              <a:endParaRPr lang="en-US" sz="16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2831981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left)">
                                      <p:cBhvr>
                                        <p:cTn id="18" dur="500"/>
                                        <p:tgtEl>
                                          <p:spTgt spid="1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left)">
                                      <p:cBhvr>
                                        <p:cTn id="21" dur="500"/>
                                        <p:tgtEl>
                                          <p:spTgt spid="17"/>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left)">
                                      <p:cBhvr>
                                        <p:cTn id="24" dur="500"/>
                                        <p:tgtEl>
                                          <p:spTgt spid="1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left)">
                                      <p:cBhvr>
                                        <p:cTn id="27" dur="500"/>
                                        <p:tgtEl>
                                          <p:spTgt spid="19"/>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left)">
                                      <p:cBhvr>
                                        <p:cTn id="30" dur="500"/>
                                        <p:tgtEl>
                                          <p:spTgt spid="20"/>
                                        </p:tgtEl>
                                      </p:cBhvr>
                                    </p:animEffect>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par>
                          <p:cTn id="35" fill="hold">
                            <p:stCondLst>
                              <p:cond delay="2500"/>
                            </p:stCondLst>
                            <p:childTnLst>
                              <p:par>
                                <p:cTn id="36" presetID="10" presetClass="entr" presetSubtype="0" fill="hold" grpId="0" nodeType="after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6" grpId="0" animBg="1"/>
      <p:bldP spid="12" grpId="0"/>
      <p:bldP spid="17" grpId="0"/>
      <p:bldP spid="18" grpId="0"/>
      <p:bldP spid="19" grpId="0"/>
      <p:bldP spid="20" grpId="0"/>
      <p:bldP spid="22" grpId="0"/>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show="0">
  <p:cSld>
    <p:bg>
      <p:bgPr>
        <a:gradFill>
          <a:gsLst>
            <a:gs pos="0">
              <a:srgbClr val="0073BB"/>
            </a:gs>
            <a:gs pos="70000">
              <a:srgbClr val="0073BB"/>
            </a:gs>
            <a:gs pos="100000">
              <a:srgbClr val="6898D0"/>
            </a:gs>
          </a:gsLst>
          <a:lin ang="5400000" scaled="1"/>
        </a:gradFill>
        <a:effectLst/>
      </p:bgPr>
    </p:bg>
    <p:spTree>
      <p:nvGrpSpPr>
        <p:cNvPr id="1" name=""/>
        <p:cNvGrpSpPr/>
        <p:nvPr/>
      </p:nvGrpSpPr>
      <p:grpSpPr>
        <a:xfrm>
          <a:off x="0" y="0"/>
          <a:ext cx="0" cy="0"/>
          <a:chOff x="0" y="0"/>
          <a:chExt cx="0" cy="0"/>
        </a:xfrm>
      </p:grpSpPr>
      <p:pic>
        <p:nvPicPr>
          <p:cNvPr id="115" name="Picture 114" descr="A close up of a sign&#10;&#10;Description generated with high confidence">
            <a:extLst>
              <a:ext uri="{FF2B5EF4-FFF2-40B4-BE49-F238E27FC236}">
                <a16:creationId xmlns:a16="http://schemas.microsoft.com/office/drawing/2014/main" id="{94ADC33A-0171-4FDC-8F4A-ACD1CB9DE76D}"/>
              </a:ext>
            </a:extLst>
          </p:cNvPr>
          <p:cNvPicPr>
            <a:picLocks noChangeAspect="1"/>
          </p:cNvPicPr>
          <p:nvPr/>
        </p:nvPicPr>
        <p:blipFill rotWithShape="1">
          <a:blip r:embed="rId3">
            <a:extLst>
              <a:ext uri="{28A0092B-C50C-407E-A947-70E740481C1C}">
                <a14:useLocalDpi xmlns:a14="http://schemas.microsoft.com/office/drawing/2010/main" val="0"/>
              </a:ext>
            </a:extLst>
          </a:blip>
          <a:srcRect t="5886" b="790"/>
          <a:stretch/>
        </p:blipFill>
        <p:spPr>
          <a:xfrm>
            <a:off x="2566488" y="0"/>
            <a:ext cx="9637486" cy="6858000"/>
          </a:xfrm>
          <a:prstGeom prst="rect">
            <a:avLst/>
          </a:prstGeom>
        </p:spPr>
      </p:pic>
      <p:sp>
        <p:nvSpPr>
          <p:cNvPr id="113" name="Rectangle 112">
            <a:extLst>
              <a:ext uri="{FF2B5EF4-FFF2-40B4-BE49-F238E27FC236}">
                <a16:creationId xmlns:a16="http://schemas.microsoft.com/office/drawing/2014/main" id="{5228AE40-A0BA-47DE-8C44-34F7A0FCAE1E}"/>
              </a:ext>
            </a:extLst>
          </p:cNvPr>
          <p:cNvSpPr/>
          <p:nvPr/>
        </p:nvSpPr>
        <p:spPr>
          <a:xfrm>
            <a:off x="0" y="0"/>
            <a:ext cx="12203974" cy="6858000"/>
          </a:xfrm>
          <a:prstGeom prst="rect">
            <a:avLst/>
          </a:prstGeom>
          <a:solidFill>
            <a:srgbClr val="FFFFFF">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55E7E5FF-AE06-4503-ACB4-AFB282031A76}"/>
              </a:ext>
            </a:extLst>
          </p:cNvPr>
          <p:cNvSpPr txBox="1"/>
          <p:nvPr/>
        </p:nvSpPr>
        <p:spPr>
          <a:xfrm>
            <a:off x="-419099" y="133349"/>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Gene</a:t>
            </a:r>
          </a:p>
        </p:txBody>
      </p:sp>
      <p:sp>
        <p:nvSpPr>
          <p:cNvPr id="5" name="TextBox 4">
            <a:extLst>
              <a:ext uri="{FF2B5EF4-FFF2-40B4-BE49-F238E27FC236}">
                <a16:creationId xmlns:a16="http://schemas.microsoft.com/office/drawing/2014/main" id="{119ECEFD-845D-4AB0-9006-75AAAF3CB2A9}"/>
              </a:ext>
            </a:extLst>
          </p:cNvPr>
          <p:cNvSpPr txBox="1"/>
          <p:nvPr/>
        </p:nvSpPr>
        <p:spPr>
          <a:xfrm>
            <a:off x="144782" y="811529"/>
            <a:ext cx="105155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Egln1</a:t>
            </a:r>
          </a:p>
        </p:txBody>
      </p:sp>
      <p:sp>
        <p:nvSpPr>
          <p:cNvPr id="6" name="TextBox 5">
            <a:extLst>
              <a:ext uri="{FF2B5EF4-FFF2-40B4-BE49-F238E27FC236}">
                <a16:creationId xmlns:a16="http://schemas.microsoft.com/office/drawing/2014/main" id="{BF0D99AF-8EDC-4946-9A85-E8CBB840602C}"/>
              </a:ext>
            </a:extLst>
          </p:cNvPr>
          <p:cNvSpPr txBox="1"/>
          <p:nvPr/>
        </p:nvSpPr>
        <p:spPr>
          <a:xfrm>
            <a:off x="228602" y="1674494"/>
            <a:ext cx="96773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Pdk1</a:t>
            </a:r>
          </a:p>
        </p:txBody>
      </p:sp>
      <p:sp>
        <p:nvSpPr>
          <p:cNvPr id="7" name="TextBox 6">
            <a:extLst>
              <a:ext uri="{FF2B5EF4-FFF2-40B4-BE49-F238E27FC236}">
                <a16:creationId xmlns:a16="http://schemas.microsoft.com/office/drawing/2014/main" id="{06D7B386-4866-478F-8988-B2F2FD27C144}"/>
              </a:ext>
            </a:extLst>
          </p:cNvPr>
          <p:cNvSpPr txBox="1"/>
          <p:nvPr/>
        </p:nvSpPr>
        <p:spPr>
          <a:xfrm>
            <a:off x="320041" y="2537459"/>
            <a:ext cx="8763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Mxi1</a:t>
            </a:r>
          </a:p>
        </p:txBody>
      </p:sp>
      <p:sp>
        <p:nvSpPr>
          <p:cNvPr id="8" name="TextBox 7">
            <a:extLst>
              <a:ext uri="{FF2B5EF4-FFF2-40B4-BE49-F238E27FC236}">
                <a16:creationId xmlns:a16="http://schemas.microsoft.com/office/drawing/2014/main" id="{C766C746-9253-4DE6-BD97-5E2A2EEFD79F}"/>
              </a:ext>
            </a:extLst>
          </p:cNvPr>
          <p:cNvSpPr txBox="1"/>
          <p:nvPr/>
        </p:nvSpPr>
        <p:spPr>
          <a:xfrm>
            <a:off x="-15239" y="3400424"/>
            <a:ext cx="121158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Slc5a3</a:t>
            </a:r>
          </a:p>
        </p:txBody>
      </p:sp>
      <p:sp>
        <p:nvSpPr>
          <p:cNvPr id="9" name="TextBox 8">
            <a:extLst>
              <a:ext uri="{FF2B5EF4-FFF2-40B4-BE49-F238E27FC236}">
                <a16:creationId xmlns:a16="http://schemas.microsoft.com/office/drawing/2014/main" id="{1403C878-3F99-4264-950B-F6F7CD3B237D}"/>
              </a:ext>
            </a:extLst>
          </p:cNvPr>
          <p:cNvSpPr txBox="1"/>
          <p:nvPr/>
        </p:nvSpPr>
        <p:spPr>
          <a:xfrm>
            <a:off x="15241" y="4263389"/>
            <a:ext cx="11811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Ccng2</a:t>
            </a:r>
          </a:p>
        </p:txBody>
      </p:sp>
      <p:sp>
        <p:nvSpPr>
          <p:cNvPr id="10" name="TextBox 9">
            <a:extLst>
              <a:ext uri="{FF2B5EF4-FFF2-40B4-BE49-F238E27FC236}">
                <a16:creationId xmlns:a16="http://schemas.microsoft.com/office/drawing/2014/main" id="{A67235B3-9AB1-4E71-B2CD-A7F0637C443C}"/>
              </a:ext>
            </a:extLst>
          </p:cNvPr>
          <p:cNvSpPr txBox="1"/>
          <p:nvPr/>
        </p:nvSpPr>
        <p:spPr>
          <a:xfrm>
            <a:off x="175261" y="5886640"/>
            <a:ext cx="102108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Eno2</a:t>
            </a:r>
          </a:p>
        </p:txBody>
      </p:sp>
      <p:sp>
        <p:nvSpPr>
          <p:cNvPr id="11" name="TextBox 10">
            <a:extLst>
              <a:ext uri="{FF2B5EF4-FFF2-40B4-BE49-F238E27FC236}">
                <a16:creationId xmlns:a16="http://schemas.microsoft.com/office/drawing/2014/main" id="{343594D0-D0DC-41C6-8037-C37681B955C1}"/>
              </a:ext>
            </a:extLst>
          </p:cNvPr>
          <p:cNvSpPr txBox="1"/>
          <p:nvPr/>
        </p:nvSpPr>
        <p:spPr>
          <a:xfrm>
            <a:off x="-144780" y="5126354"/>
            <a:ext cx="1341121"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Higd1a</a:t>
            </a:r>
          </a:p>
        </p:txBody>
      </p:sp>
      <p:sp>
        <p:nvSpPr>
          <p:cNvPr id="12" name="TextBox 11">
            <a:extLst>
              <a:ext uri="{FF2B5EF4-FFF2-40B4-BE49-F238E27FC236}">
                <a16:creationId xmlns:a16="http://schemas.microsoft.com/office/drawing/2014/main" id="{ABB7D6AB-2B8C-4DE5-B4BD-0596DE80F189}"/>
              </a:ext>
            </a:extLst>
          </p:cNvPr>
          <p:cNvSpPr txBox="1"/>
          <p:nvPr/>
        </p:nvSpPr>
        <p:spPr>
          <a:xfrm>
            <a:off x="3322321" y="811529"/>
            <a:ext cx="87630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Egln1</a:t>
            </a:r>
          </a:p>
        </p:txBody>
      </p:sp>
      <p:sp>
        <p:nvSpPr>
          <p:cNvPr id="16" name="TextBox 15">
            <a:extLst>
              <a:ext uri="{FF2B5EF4-FFF2-40B4-BE49-F238E27FC236}">
                <a16:creationId xmlns:a16="http://schemas.microsoft.com/office/drawing/2014/main" id="{D462963F-D099-4A1F-A99E-260D13CE41CF}"/>
              </a:ext>
            </a:extLst>
          </p:cNvPr>
          <p:cNvSpPr txBox="1"/>
          <p:nvPr/>
        </p:nvSpPr>
        <p:spPr>
          <a:xfrm>
            <a:off x="3451859" y="2537459"/>
            <a:ext cx="74676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Mxi1</a:t>
            </a:r>
          </a:p>
        </p:txBody>
      </p:sp>
      <p:sp>
        <p:nvSpPr>
          <p:cNvPr id="17" name="TextBox 16">
            <a:extLst>
              <a:ext uri="{FF2B5EF4-FFF2-40B4-BE49-F238E27FC236}">
                <a16:creationId xmlns:a16="http://schemas.microsoft.com/office/drawing/2014/main" id="{AA60ABBF-DE0E-4FFF-955D-9FB73EC5A3C9}"/>
              </a:ext>
            </a:extLst>
          </p:cNvPr>
          <p:cNvSpPr txBox="1"/>
          <p:nvPr/>
        </p:nvSpPr>
        <p:spPr>
          <a:xfrm>
            <a:off x="3177541" y="3400424"/>
            <a:ext cx="102108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Slc5a3</a:t>
            </a:r>
          </a:p>
        </p:txBody>
      </p:sp>
      <p:sp>
        <p:nvSpPr>
          <p:cNvPr id="18" name="TextBox 17">
            <a:extLst>
              <a:ext uri="{FF2B5EF4-FFF2-40B4-BE49-F238E27FC236}">
                <a16:creationId xmlns:a16="http://schemas.microsoft.com/office/drawing/2014/main" id="{A69DE28A-6EB8-449A-9521-2A54B7211D75}"/>
              </a:ext>
            </a:extLst>
          </p:cNvPr>
          <p:cNvSpPr txBox="1"/>
          <p:nvPr/>
        </p:nvSpPr>
        <p:spPr>
          <a:xfrm>
            <a:off x="3177539" y="4263389"/>
            <a:ext cx="102108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Ccng2</a:t>
            </a:r>
          </a:p>
        </p:txBody>
      </p:sp>
      <p:sp>
        <p:nvSpPr>
          <p:cNvPr id="19" name="TextBox 18">
            <a:extLst>
              <a:ext uri="{FF2B5EF4-FFF2-40B4-BE49-F238E27FC236}">
                <a16:creationId xmlns:a16="http://schemas.microsoft.com/office/drawing/2014/main" id="{46B5919F-41B8-48BB-91AE-9F0313E97A3D}"/>
              </a:ext>
            </a:extLst>
          </p:cNvPr>
          <p:cNvSpPr txBox="1"/>
          <p:nvPr/>
        </p:nvSpPr>
        <p:spPr>
          <a:xfrm>
            <a:off x="3398519" y="5886640"/>
            <a:ext cx="80010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Eno2</a:t>
            </a:r>
          </a:p>
        </p:txBody>
      </p:sp>
      <p:sp>
        <p:nvSpPr>
          <p:cNvPr id="20" name="TextBox 19">
            <a:extLst>
              <a:ext uri="{FF2B5EF4-FFF2-40B4-BE49-F238E27FC236}">
                <a16:creationId xmlns:a16="http://schemas.microsoft.com/office/drawing/2014/main" id="{67AA98D3-74AA-4A3F-8CE3-986911D423D8}"/>
              </a:ext>
            </a:extLst>
          </p:cNvPr>
          <p:cNvSpPr txBox="1"/>
          <p:nvPr/>
        </p:nvSpPr>
        <p:spPr>
          <a:xfrm>
            <a:off x="3055620" y="5126354"/>
            <a:ext cx="114300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Higd1a</a:t>
            </a:r>
          </a:p>
        </p:txBody>
      </p:sp>
      <p:sp>
        <p:nvSpPr>
          <p:cNvPr id="21" name="TextBox 20">
            <a:extLst>
              <a:ext uri="{FF2B5EF4-FFF2-40B4-BE49-F238E27FC236}">
                <a16:creationId xmlns:a16="http://schemas.microsoft.com/office/drawing/2014/main" id="{98A8DB12-5A27-4EF4-AD53-8418D6296F5D}"/>
              </a:ext>
            </a:extLst>
          </p:cNvPr>
          <p:cNvSpPr txBox="1"/>
          <p:nvPr/>
        </p:nvSpPr>
        <p:spPr>
          <a:xfrm>
            <a:off x="2579371" y="114298"/>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mRNA</a:t>
            </a:r>
          </a:p>
        </p:txBody>
      </p:sp>
      <p:cxnSp>
        <p:nvCxnSpPr>
          <p:cNvPr id="23" name="Straight Arrow Connector 22">
            <a:extLst>
              <a:ext uri="{FF2B5EF4-FFF2-40B4-BE49-F238E27FC236}">
                <a16:creationId xmlns:a16="http://schemas.microsoft.com/office/drawing/2014/main" id="{D47A363C-FFC1-4CC2-9642-51F57F29CA38}"/>
              </a:ext>
            </a:extLst>
          </p:cNvPr>
          <p:cNvCxnSpPr>
            <a:cxnSpLocks/>
            <a:stCxn id="5" idx="3"/>
            <a:endCxn id="12" idx="1"/>
          </p:cNvCxnSpPr>
          <p:nvPr/>
        </p:nvCxnSpPr>
        <p:spPr>
          <a:xfrm>
            <a:off x="1196341" y="1038225"/>
            <a:ext cx="212598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F8FA41A-95DF-45C3-ABEA-C70C4C38913D}"/>
              </a:ext>
            </a:extLst>
          </p:cNvPr>
          <p:cNvCxnSpPr>
            <a:cxnSpLocks/>
            <a:stCxn id="6" idx="3"/>
            <a:endCxn id="15" idx="1"/>
          </p:cNvCxnSpPr>
          <p:nvPr/>
        </p:nvCxnSpPr>
        <p:spPr>
          <a:xfrm>
            <a:off x="1196341" y="1901190"/>
            <a:ext cx="22021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0BF69D8-3923-48D2-AC92-4F5DC963B027}"/>
              </a:ext>
            </a:extLst>
          </p:cNvPr>
          <p:cNvCxnSpPr>
            <a:cxnSpLocks/>
            <a:stCxn id="7" idx="3"/>
            <a:endCxn id="16" idx="1"/>
          </p:cNvCxnSpPr>
          <p:nvPr/>
        </p:nvCxnSpPr>
        <p:spPr>
          <a:xfrm>
            <a:off x="1196341" y="2764155"/>
            <a:ext cx="225551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0BB5643-03BF-4BD3-AF4B-17B26733D474}"/>
              </a:ext>
            </a:extLst>
          </p:cNvPr>
          <p:cNvCxnSpPr>
            <a:cxnSpLocks/>
            <a:stCxn id="8" idx="3"/>
            <a:endCxn id="17" idx="1"/>
          </p:cNvCxnSpPr>
          <p:nvPr/>
        </p:nvCxnSpPr>
        <p:spPr>
          <a:xfrm>
            <a:off x="1196341" y="3627120"/>
            <a:ext cx="198120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9702CDA2-0429-4E32-B9F8-9BCB82BF54C8}"/>
              </a:ext>
            </a:extLst>
          </p:cNvPr>
          <p:cNvCxnSpPr>
            <a:cxnSpLocks/>
            <a:stCxn id="9" idx="3"/>
            <a:endCxn id="18" idx="1"/>
          </p:cNvCxnSpPr>
          <p:nvPr/>
        </p:nvCxnSpPr>
        <p:spPr>
          <a:xfrm>
            <a:off x="1196341" y="4490085"/>
            <a:ext cx="198119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70D1391-6750-4C09-84A9-C34BB0BB8763}"/>
              </a:ext>
            </a:extLst>
          </p:cNvPr>
          <p:cNvCxnSpPr>
            <a:cxnSpLocks/>
            <a:stCxn id="11" idx="3"/>
            <a:endCxn id="20" idx="1"/>
          </p:cNvCxnSpPr>
          <p:nvPr/>
        </p:nvCxnSpPr>
        <p:spPr>
          <a:xfrm>
            <a:off x="1196341" y="5353050"/>
            <a:ext cx="18592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8DAD3B0-627A-4164-BB23-54F7D11B54A4}"/>
              </a:ext>
            </a:extLst>
          </p:cNvPr>
          <p:cNvCxnSpPr>
            <a:cxnSpLocks/>
            <a:stCxn id="10" idx="3"/>
            <a:endCxn id="19" idx="1"/>
          </p:cNvCxnSpPr>
          <p:nvPr/>
        </p:nvCxnSpPr>
        <p:spPr>
          <a:xfrm>
            <a:off x="1196341" y="6113336"/>
            <a:ext cx="220217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D913E2A4-2EC1-46C2-BAEC-BFE369708146}"/>
              </a:ext>
            </a:extLst>
          </p:cNvPr>
          <p:cNvSpPr txBox="1"/>
          <p:nvPr/>
        </p:nvSpPr>
        <p:spPr>
          <a:xfrm>
            <a:off x="6751320" y="2537459"/>
            <a:ext cx="1630681"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Max-interacting protein 1</a:t>
            </a:r>
          </a:p>
        </p:txBody>
      </p:sp>
      <p:sp>
        <p:nvSpPr>
          <p:cNvPr id="49" name="TextBox 48">
            <a:extLst>
              <a:ext uri="{FF2B5EF4-FFF2-40B4-BE49-F238E27FC236}">
                <a16:creationId xmlns:a16="http://schemas.microsoft.com/office/drawing/2014/main" id="{42F4C626-EE2D-47D8-82AB-0E2F9D40DFB7}"/>
              </a:ext>
            </a:extLst>
          </p:cNvPr>
          <p:cNvSpPr txBox="1"/>
          <p:nvPr/>
        </p:nvSpPr>
        <p:spPr>
          <a:xfrm>
            <a:off x="6751320" y="3400424"/>
            <a:ext cx="2080260" cy="453391"/>
          </a:xfrm>
          <a:prstGeom prst="rect">
            <a:avLst/>
          </a:prstGeom>
        </p:spPr>
        <p:txBody>
          <a:bodyPr vert="horz" lIns="0" tIns="0" rIns="0" bIns="0" rtlCol="0">
            <a:normAutofit fontScale="62500" lnSpcReduction="20000"/>
          </a:bodyPr>
          <a:lstStyle/>
          <a:p>
            <a:pPr defTabSz="914400">
              <a:spcAft>
                <a:spcPts val="600"/>
              </a:spcAft>
            </a:pPr>
            <a:r>
              <a:rPr lang="en-US" sz="2600" b="1" dirty="0">
                <a:latin typeface="Arial" panose="020B0604020202020204" pitchFamily="34" charset="0"/>
                <a:cs typeface="Arial" panose="020B0604020202020204" pitchFamily="34" charset="0"/>
              </a:rPr>
              <a:t>Sodium/myo-inositol transporter</a:t>
            </a:r>
          </a:p>
        </p:txBody>
      </p:sp>
      <p:sp>
        <p:nvSpPr>
          <p:cNvPr id="50" name="TextBox 49">
            <a:extLst>
              <a:ext uri="{FF2B5EF4-FFF2-40B4-BE49-F238E27FC236}">
                <a16:creationId xmlns:a16="http://schemas.microsoft.com/office/drawing/2014/main" id="{C20C446C-F1A5-4D58-9AE6-C651DCEA366C}"/>
              </a:ext>
            </a:extLst>
          </p:cNvPr>
          <p:cNvSpPr txBox="1"/>
          <p:nvPr/>
        </p:nvSpPr>
        <p:spPr>
          <a:xfrm>
            <a:off x="6736547" y="4295845"/>
            <a:ext cx="947421" cy="366289"/>
          </a:xfrm>
          <a:prstGeom prst="rect">
            <a:avLst/>
          </a:prstGeom>
        </p:spPr>
        <p:txBody>
          <a:bodyPr vert="horz" lIns="0" tIns="0" rIns="0" bIns="0" rtlCol="0">
            <a:normAutofit fontScale="92500"/>
          </a:bodyPr>
          <a:lstStyle/>
          <a:p>
            <a:pPr algn="ctr" defTabSz="914400">
              <a:spcAft>
                <a:spcPts val="600"/>
              </a:spcAft>
            </a:pPr>
            <a:r>
              <a:rPr lang="en-US" sz="1600" b="1" dirty="0">
                <a:latin typeface="Arial" panose="020B0604020202020204" pitchFamily="34" charset="0"/>
                <a:cs typeface="Arial" panose="020B0604020202020204" pitchFamily="34" charset="0"/>
              </a:rPr>
              <a:t>Cyclin-G2</a:t>
            </a:r>
          </a:p>
        </p:txBody>
      </p:sp>
      <p:sp>
        <p:nvSpPr>
          <p:cNvPr id="51" name="TextBox 50">
            <a:extLst>
              <a:ext uri="{FF2B5EF4-FFF2-40B4-BE49-F238E27FC236}">
                <a16:creationId xmlns:a16="http://schemas.microsoft.com/office/drawing/2014/main" id="{9DFC960B-C50B-402C-BB2F-EC79C28C5B81}"/>
              </a:ext>
            </a:extLst>
          </p:cNvPr>
          <p:cNvSpPr txBox="1"/>
          <p:nvPr/>
        </p:nvSpPr>
        <p:spPr>
          <a:xfrm>
            <a:off x="6751321" y="5959555"/>
            <a:ext cx="1584960" cy="293964"/>
          </a:xfrm>
          <a:prstGeom prst="rect">
            <a:avLst/>
          </a:prstGeom>
        </p:spPr>
        <p:txBody>
          <a:bodyPr vert="horz" lIns="0" tIns="0" rIns="0" bIns="0" rtlCol="0">
            <a:normAutofit/>
          </a:bodyPr>
          <a:lstStyle/>
          <a:p>
            <a:pPr defTabSz="914400">
              <a:spcAft>
                <a:spcPts val="600"/>
              </a:spcAft>
            </a:pPr>
            <a:r>
              <a:rPr lang="en-US" sz="1600" b="1" dirty="0">
                <a:latin typeface="Arial" panose="020B0604020202020204" pitchFamily="34" charset="0"/>
                <a:cs typeface="Arial" panose="020B0604020202020204" pitchFamily="34" charset="0"/>
              </a:rPr>
              <a:t>Gamma-enolase</a:t>
            </a:r>
          </a:p>
        </p:txBody>
      </p:sp>
      <p:sp>
        <p:nvSpPr>
          <p:cNvPr id="52" name="TextBox 51">
            <a:extLst>
              <a:ext uri="{FF2B5EF4-FFF2-40B4-BE49-F238E27FC236}">
                <a16:creationId xmlns:a16="http://schemas.microsoft.com/office/drawing/2014/main" id="{3D5EC3AF-0EE0-406D-A708-5F13E2527437}"/>
              </a:ext>
            </a:extLst>
          </p:cNvPr>
          <p:cNvSpPr txBox="1"/>
          <p:nvPr/>
        </p:nvSpPr>
        <p:spPr>
          <a:xfrm>
            <a:off x="6751320" y="5126354"/>
            <a:ext cx="1363980"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HIG1 domain family 1A</a:t>
            </a:r>
          </a:p>
        </p:txBody>
      </p:sp>
      <p:cxnSp>
        <p:nvCxnSpPr>
          <p:cNvPr id="53" name="Straight Arrow Connector 52">
            <a:extLst>
              <a:ext uri="{FF2B5EF4-FFF2-40B4-BE49-F238E27FC236}">
                <a16:creationId xmlns:a16="http://schemas.microsoft.com/office/drawing/2014/main" id="{0BCC1FF4-AABF-41BF-A09D-B6F039C5A269}"/>
              </a:ext>
            </a:extLst>
          </p:cNvPr>
          <p:cNvCxnSpPr>
            <a:cxnSpLocks/>
            <a:stCxn id="12" idx="3"/>
            <a:endCxn id="46" idx="1"/>
          </p:cNvCxnSpPr>
          <p:nvPr/>
        </p:nvCxnSpPr>
        <p:spPr>
          <a:xfrm>
            <a:off x="4198621" y="1038225"/>
            <a:ext cx="255269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AF8E0D66-F8C6-4CCF-B557-391E584D7051}"/>
              </a:ext>
            </a:extLst>
          </p:cNvPr>
          <p:cNvCxnSpPr>
            <a:cxnSpLocks/>
            <a:stCxn id="15" idx="3"/>
            <a:endCxn id="47" idx="1"/>
          </p:cNvCxnSpPr>
          <p:nvPr/>
        </p:nvCxnSpPr>
        <p:spPr>
          <a:xfrm>
            <a:off x="4198621" y="1901190"/>
            <a:ext cx="255269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7982330-7794-4A20-B358-933B6DEA3CCA}"/>
              </a:ext>
            </a:extLst>
          </p:cNvPr>
          <p:cNvCxnSpPr>
            <a:cxnSpLocks/>
            <a:stCxn id="16" idx="3"/>
            <a:endCxn id="48" idx="1"/>
          </p:cNvCxnSpPr>
          <p:nvPr/>
        </p:nvCxnSpPr>
        <p:spPr>
          <a:xfrm>
            <a:off x="4198620" y="2764155"/>
            <a:ext cx="255270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1564B4D-298D-457F-A178-4012790CE3CB}"/>
              </a:ext>
            </a:extLst>
          </p:cNvPr>
          <p:cNvCxnSpPr>
            <a:cxnSpLocks/>
            <a:stCxn id="17" idx="3"/>
            <a:endCxn id="49" idx="1"/>
          </p:cNvCxnSpPr>
          <p:nvPr/>
        </p:nvCxnSpPr>
        <p:spPr>
          <a:xfrm>
            <a:off x="4198621" y="3627120"/>
            <a:ext cx="255269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6E852D21-19D4-4B36-A40E-4362B8ECE013}"/>
              </a:ext>
            </a:extLst>
          </p:cNvPr>
          <p:cNvCxnSpPr>
            <a:cxnSpLocks/>
            <a:stCxn id="18" idx="3"/>
            <a:endCxn id="50" idx="1"/>
          </p:cNvCxnSpPr>
          <p:nvPr/>
        </p:nvCxnSpPr>
        <p:spPr>
          <a:xfrm flipV="1">
            <a:off x="4198620" y="4478990"/>
            <a:ext cx="2537927" cy="1109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3AAEF8AE-ECB2-4C3D-8F16-DDC62348DC75}"/>
              </a:ext>
            </a:extLst>
          </p:cNvPr>
          <p:cNvCxnSpPr>
            <a:cxnSpLocks/>
            <a:stCxn id="20" idx="3"/>
            <a:endCxn id="52" idx="1"/>
          </p:cNvCxnSpPr>
          <p:nvPr/>
        </p:nvCxnSpPr>
        <p:spPr>
          <a:xfrm>
            <a:off x="4198621" y="5353050"/>
            <a:ext cx="255269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98105AD2-283C-44E1-8E6F-5B82F3E03988}"/>
              </a:ext>
            </a:extLst>
          </p:cNvPr>
          <p:cNvCxnSpPr>
            <a:cxnSpLocks/>
            <a:stCxn id="19" idx="3"/>
            <a:endCxn id="51" idx="1"/>
          </p:cNvCxnSpPr>
          <p:nvPr/>
        </p:nvCxnSpPr>
        <p:spPr>
          <a:xfrm flipV="1">
            <a:off x="4198620" y="6106537"/>
            <a:ext cx="2552701" cy="6799"/>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2" name="Oval 141">
            <a:extLst>
              <a:ext uri="{FF2B5EF4-FFF2-40B4-BE49-F238E27FC236}">
                <a16:creationId xmlns:a16="http://schemas.microsoft.com/office/drawing/2014/main" id="{32B01F02-6FA9-4005-B3DD-9E2684DAEA06}"/>
              </a:ext>
            </a:extLst>
          </p:cNvPr>
          <p:cNvSpPr>
            <a:spLocks noChangeAspect="1"/>
          </p:cNvSpPr>
          <p:nvPr/>
        </p:nvSpPr>
        <p:spPr>
          <a:xfrm>
            <a:off x="3638550" y="1830706"/>
            <a:ext cx="198120" cy="19812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0DE9F2A1-4486-438F-9AD0-1A8E1685C96A}"/>
              </a:ext>
            </a:extLst>
          </p:cNvPr>
          <p:cNvSpPr txBox="1"/>
          <p:nvPr/>
        </p:nvSpPr>
        <p:spPr>
          <a:xfrm>
            <a:off x="3398520" y="1674494"/>
            <a:ext cx="800101" cy="453391"/>
          </a:xfrm>
          <a:prstGeom prst="rect">
            <a:avLst/>
          </a:prstGeom>
          <a:noFill/>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Pdk1</a:t>
            </a:r>
          </a:p>
        </p:txBody>
      </p:sp>
      <p:sp>
        <p:nvSpPr>
          <p:cNvPr id="47" name="TextBox 46">
            <a:extLst>
              <a:ext uri="{FF2B5EF4-FFF2-40B4-BE49-F238E27FC236}">
                <a16:creationId xmlns:a16="http://schemas.microsoft.com/office/drawing/2014/main" id="{1C1D58D6-481C-4138-A082-EFB2335504CA}"/>
              </a:ext>
            </a:extLst>
          </p:cNvPr>
          <p:cNvSpPr txBox="1"/>
          <p:nvPr/>
        </p:nvSpPr>
        <p:spPr>
          <a:xfrm>
            <a:off x="6751320" y="1674494"/>
            <a:ext cx="2420974" cy="453391"/>
          </a:xfrm>
          <a:prstGeom prst="rect">
            <a:avLst/>
          </a:prstGeom>
        </p:spPr>
        <p:txBody>
          <a:bodyPr vert="horz" lIns="0" tIns="0" rIns="0" bIns="0" rtlCol="0">
            <a:normAutofit fontScale="62500" lnSpcReduction="20000"/>
          </a:bodyPr>
          <a:lstStyle/>
          <a:p>
            <a:pPr defTabSz="914400">
              <a:spcAft>
                <a:spcPts val="600"/>
              </a:spcAft>
            </a:pPr>
            <a:r>
              <a:rPr lang="en-US" sz="2600" b="1" dirty="0">
                <a:latin typeface="Arial" panose="020B0604020202020204" pitchFamily="34" charset="0"/>
                <a:cs typeface="Arial" panose="020B0604020202020204" pitchFamily="34" charset="0"/>
              </a:rPr>
              <a:t>Pyruvate dehydrogenase kinase 1</a:t>
            </a:r>
          </a:p>
        </p:txBody>
      </p:sp>
      <p:sp>
        <p:nvSpPr>
          <p:cNvPr id="290" name="Flowchart: Connector 289">
            <a:extLst>
              <a:ext uri="{FF2B5EF4-FFF2-40B4-BE49-F238E27FC236}">
                <a16:creationId xmlns:a16="http://schemas.microsoft.com/office/drawing/2014/main" id="{E71B8575-6F96-4589-B4CF-CC17D594C376}"/>
              </a:ext>
            </a:extLst>
          </p:cNvPr>
          <p:cNvSpPr>
            <a:spLocks noChangeAspect="1"/>
          </p:cNvSpPr>
          <p:nvPr/>
        </p:nvSpPr>
        <p:spPr>
          <a:xfrm>
            <a:off x="7492103" y="6016606"/>
            <a:ext cx="89162" cy="89162"/>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7D2026B-96C1-4D69-A832-15AE5D3E2DF3}"/>
              </a:ext>
            </a:extLst>
          </p:cNvPr>
          <p:cNvSpPr txBox="1"/>
          <p:nvPr/>
        </p:nvSpPr>
        <p:spPr>
          <a:xfrm>
            <a:off x="6896101" y="114297"/>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Protein</a:t>
            </a:r>
          </a:p>
        </p:txBody>
      </p:sp>
      <p:sp>
        <p:nvSpPr>
          <p:cNvPr id="46" name="TextBox 45">
            <a:extLst>
              <a:ext uri="{FF2B5EF4-FFF2-40B4-BE49-F238E27FC236}">
                <a16:creationId xmlns:a16="http://schemas.microsoft.com/office/drawing/2014/main" id="{185C1D3E-6382-4779-A885-0A101B3FC18B}"/>
              </a:ext>
            </a:extLst>
          </p:cNvPr>
          <p:cNvSpPr txBox="1"/>
          <p:nvPr/>
        </p:nvSpPr>
        <p:spPr>
          <a:xfrm>
            <a:off x="6751320" y="811529"/>
            <a:ext cx="2971800"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Prolyl-4-hydroxylase (PHD) domain-containing protein 1)</a:t>
            </a:r>
          </a:p>
        </p:txBody>
      </p:sp>
      <p:sp>
        <p:nvSpPr>
          <p:cNvPr id="116" name="TextBox 115">
            <a:extLst>
              <a:ext uri="{FF2B5EF4-FFF2-40B4-BE49-F238E27FC236}">
                <a16:creationId xmlns:a16="http://schemas.microsoft.com/office/drawing/2014/main" id="{94721A72-7C16-4936-84DD-2E57A335EE6C}"/>
              </a:ext>
            </a:extLst>
          </p:cNvPr>
          <p:cNvSpPr txBox="1"/>
          <p:nvPr/>
        </p:nvSpPr>
        <p:spPr>
          <a:xfrm>
            <a:off x="5824582" y="6246007"/>
            <a:ext cx="6379392" cy="646331"/>
          </a:xfrm>
          <a:prstGeom prst="rect">
            <a:avLst/>
          </a:prstGeom>
          <a:noFill/>
        </p:spPr>
        <p:txBody>
          <a:bodyPr wrap="square" rtlCol="0">
            <a:spAutoFit/>
          </a:bodyPr>
          <a:lstStyle/>
          <a:p>
            <a:pPr defTabSz="914400">
              <a:lnSpc>
                <a:spcPct val="90000"/>
              </a:lnSpc>
              <a:spcAft>
                <a:spcPts val="600"/>
              </a:spcAft>
            </a:pPr>
            <a:r>
              <a:rPr lang="en-US" sz="4000" dirty="0">
                <a:latin typeface="Arial" panose="020B0604020202020204" pitchFamily="34" charset="0"/>
                <a:cs typeface="Arial" panose="020B0604020202020204" pitchFamily="34" charset="0"/>
              </a:rPr>
              <a:t>Review of Previous Studies</a:t>
            </a:r>
          </a:p>
        </p:txBody>
      </p:sp>
      <p:grpSp>
        <p:nvGrpSpPr>
          <p:cNvPr id="2" name="Group 1">
            <a:extLst>
              <a:ext uri="{FF2B5EF4-FFF2-40B4-BE49-F238E27FC236}">
                <a16:creationId xmlns:a16="http://schemas.microsoft.com/office/drawing/2014/main" id="{60A3B87A-548D-42C2-A1E8-50ABD757DC66}"/>
              </a:ext>
            </a:extLst>
          </p:cNvPr>
          <p:cNvGrpSpPr/>
          <p:nvPr/>
        </p:nvGrpSpPr>
        <p:grpSpPr>
          <a:xfrm>
            <a:off x="8792148" y="3428996"/>
            <a:ext cx="3349052" cy="2848914"/>
            <a:chOff x="8792148" y="3428996"/>
            <a:chExt cx="3349052" cy="2848914"/>
          </a:xfrm>
        </p:grpSpPr>
        <p:pic>
          <p:nvPicPr>
            <p:cNvPr id="117" name="Picture 116">
              <a:extLst>
                <a:ext uri="{FF2B5EF4-FFF2-40B4-BE49-F238E27FC236}">
                  <a16:creationId xmlns:a16="http://schemas.microsoft.com/office/drawing/2014/main" id="{0BE552DF-03AD-444B-8F5F-3028EF0D1EF0}"/>
                </a:ext>
              </a:extLst>
            </p:cNvPr>
            <p:cNvPicPr>
              <a:picLocks noChangeAspect="1"/>
            </p:cNvPicPr>
            <p:nvPr/>
          </p:nvPicPr>
          <p:blipFill rotWithShape="1">
            <a:blip r:embed="rId4">
              <a:extLst>
                <a:ext uri="{28A0092B-C50C-407E-A947-70E740481C1C}">
                  <a14:useLocalDpi xmlns:a14="http://schemas.microsoft.com/office/drawing/2010/main" val="0"/>
                </a:ext>
              </a:extLst>
            </a:blip>
            <a:srcRect b="34732"/>
            <a:stretch/>
          </p:blipFill>
          <p:spPr>
            <a:xfrm>
              <a:off x="8816874" y="3460900"/>
              <a:ext cx="3281336" cy="2785107"/>
            </a:xfrm>
            <a:prstGeom prst="rect">
              <a:avLst/>
            </a:prstGeom>
          </p:spPr>
        </p:pic>
        <p:sp>
          <p:nvSpPr>
            <p:cNvPr id="118" name="Rectangle 117">
              <a:extLst>
                <a:ext uri="{FF2B5EF4-FFF2-40B4-BE49-F238E27FC236}">
                  <a16:creationId xmlns:a16="http://schemas.microsoft.com/office/drawing/2014/main" id="{8DB4F29B-1263-443E-B01F-8D991E732623}"/>
                </a:ext>
              </a:extLst>
            </p:cNvPr>
            <p:cNvSpPr/>
            <p:nvPr/>
          </p:nvSpPr>
          <p:spPr>
            <a:xfrm>
              <a:off x="8792148" y="3428996"/>
              <a:ext cx="2515932" cy="140208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F7A95019-7BBB-41CC-A76D-0AEDFE293B70}"/>
                </a:ext>
              </a:extLst>
            </p:cNvPr>
            <p:cNvSpPr/>
            <p:nvPr/>
          </p:nvSpPr>
          <p:spPr>
            <a:xfrm>
              <a:off x="8792148" y="4831079"/>
              <a:ext cx="3349052" cy="144683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300269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8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14" name="Presentation1">
            <a:hlinkClick r:id="" action="ppaction://media"/>
            <a:extLst>
              <a:ext uri="{FF2B5EF4-FFF2-40B4-BE49-F238E27FC236}">
                <a16:creationId xmlns:a16="http://schemas.microsoft.com/office/drawing/2014/main" id="{26F2D7AA-502D-41FD-838F-B50E6188EFC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94627" y="2891790"/>
            <a:ext cx="1928705" cy="1446529"/>
          </a:xfrm>
          <a:prstGeom prst="rect">
            <a:avLst/>
          </a:prstGeom>
        </p:spPr>
      </p:pic>
      <p:sp>
        <p:nvSpPr>
          <p:cNvPr id="14" name="TextBox 13">
            <a:extLst>
              <a:ext uri="{FF2B5EF4-FFF2-40B4-BE49-F238E27FC236}">
                <a16:creationId xmlns:a16="http://schemas.microsoft.com/office/drawing/2014/main" id="{55E7E5FF-AE06-4503-ACB4-AFB282031A76}"/>
              </a:ext>
            </a:extLst>
          </p:cNvPr>
          <p:cNvSpPr txBox="1"/>
          <p:nvPr/>
        </p:nvSpPr>
        <p:spPr>
          <a:xfrm>
            <a:off x="-419099" y="133349"/>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Gene</a:t>
            </a:r>
          </a:p>
        </p:txBody>
      </p:sp>
      <p:sp>
        <p:nvSpPr>
          <p:cNvPr id="5" name="TextBox 4">
            <a:extLst>
              <a:ext uri="{FF2B5EF4-FFF2-40B4-BE49-F238E27FC236}">
                <a16:creationId xmlns:a16="http://schemas.microsoft.com/office/drawing/2014/main" id="{119ECEFD-845D-4AB0-9006-75AAAF3CB2A9}"/>
              </a:ext>
            </a:extLst>
          </p:cNvPr>
          <p:cNvSpPr txBox="1"/>
          <p:nvPr/>
        </p:nvSpPr>
        <p:spPr>
          <a:xfrm>
            <a:off x="144782" y="811529"/>
            <a:ext cx="105155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Egln1</a:t>
            </a:r>
          </a:p>
        </p:txBody>
      </p:sp>
      <p:sp>
        <p:nvSpPr>
          <p:cNvPr id="6" name="TextBox 5">
            <a:extLst>
              <a:ext uri="{FF2B5EF4-FFF2-40B4-BE49-F238E27FC236}">
                <a16:creationId xmlns:a16="http://schemas.microsoft.com/office/drawing/2014/main" id="{BF0D99AF-8EDC-4946-9A85-E8CBB840602C}"/>
              </a:ext>
            </a:extLst>
          </p:cNvPr>
          <p:cNvSpPr txBox="1"/>
          <p:nvPr/>
        </p:nvSpPr>
        <p:spPr>
          <a:xfrm>
            <a:off x="228602" y="1674494"/>
            <a:ext cx="96773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Pdk1</a:t>
            </a:r>
          </a:p>
        </p:txBody>
      </p:sp>
      <p:sp>
        <p:nvSpPr>
          <p:cNvPr id="7" name="TextBox 6">
            <a:extLst>
              <a:ext uri="{FF2B5EF4-FFF2-40B4-BE49-F238E27FC236}">
                <a16:creationId xmlns:a16="http://schemas.microsoft.com/office/drawing/2014/main" id="{06D7B386-4866-478F-8988-B2F2FD27C144}"/>
              </a:ext>
            </a:extLst>
          </p:cNvPr>
          <p:cNvSpPr txBox="1"/>
          <p:nvPr/>
        </p:nvSpPr>
        <p:spPr>
          <a:xfrm>
            <a:off x="320041" y="2537459"/>
            <a:ext cx="8763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Mxi1</a:t>
            </a:r>
          </a:p>
        </p:txBody>
      </p:sp>
      <p:sp>
        <p:nvSpPr>
          <p:cNvPr id="8" name="TextBox 7">
            <a:extLst>
              <a:ext uri="{FF2B5EF4-FFF2-40B4-BE49-F238E27FC236}">
                <a16:creationId xmlns:a16="http://schemas.microsoft.com/office/drawing/2014/main" id="{C766C746-9253-4DE6-BD97-5E2A2EEFD79F}"/>
              </a:ext>
            </a:extLst>
          </p:cNvPr>
          <p:cNvSpPr txBox="1"/>
          <p:nvPr/>
        </p:nvSpPr>
        <p:spPr>
          <a:xfrm>
            <a:off x="-15239" y="3400424"/>
            <a:ext cx="121158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Slc5a3</a:t>
            </a:r>
          </a:p>
        </p:txBody>
      </p:sp>
      <p:sp>
        <p:nvSpPr>
          <p:cNvPr id="9" name="TextBox 8">
            <a:extLst>
              <a:ext uri="{FF2B5EF4-FFF2-40B4-BE49-F238E27FC236}">
                <a16:creationId xmlns:a16="http://schemas.microsoft.com/office/drawing/2014/main" id="{1403C878-3F99-4264-950B-F6F7CD3B237D}"/>
              </a:ext>
            </a:extLst>
          </p:cNvPr>
          <p:cNvSpPr txBox="1"/>
          <p:nvPr/>
        </p:nvSpPr>
        <p:spPr>
          <a:xfrm>
            <a:off x="15241" y="4263389"/>
            <a:ext cx="11811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Ccng2</a:t>
            </a:r>
          </a:p>
        </p:txBody>
      </p:sp>
      <p:sp>
        <p:nvSpPr>
          <p:cNvPr id="10" name="TextBox 9">
            <a:extLst>
              <a:ext uri="{FF2B5EF4-FFF2-40B4-BE49-F238E27FC236}">
                <a16:creationId xmlns:a16="http://schemas.microsoft.com/office/drawing/2014/main" id="{A67235B3-9AB1-4E71-B2CD-A7F0637C443C}"/>
              </a:ext>
            </a:extLst>
          </p:cNvPr>
          <p:cNvSpPr txBox="1"/>
          <p:nvPr/>
        </p:nvSpPr>
        <p:spPr>
          <a:xfrm>
            <a:off x="175261" y="5886640"/>
            <a:ext cx="102108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Eno2</a:t>
            </a:r>
          </a:p>
        </p:txBody>
      </p:sp>
      <p:sp>
        <p:nvSpPr>
          <p:cNvPr id="11" name="TextBox 10">
            <a:extLst>
              <a:ext uri="{FF2B5EF4-FFF2-40B4-BE49-F238E27FC236}">
                <a16:creationId xmlns:a16="http://schemas.microsoft.com/office/drawing/2014/main" id="{343594D0-D0DC-41C6-8037-C37681B955C1}"/>
              </a:ext>
            </a:extLst>
          </p:cNvPr>
          <p:cNvSpPr txBox="1"/>
          <p:nvPr/>
        </p:nvSpPr>
        <p:spPr>
          <a:xfrm>
            <a:off x="-144780" y="5126354"/>
            <a:ext cx="1341121"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Higd1a</a:t>
            </a:r>
          </a:p>
        </p:txBody>
      </p:sp>
      <p:sp>
        <p:nvSpPr>
          <p:cNvPr id="12" name="TextBox 11">
            <a:extLst>
              <a:ext uri="{FF2B5EF4-FFF2-40B4-BE49-F238E27FC236}">
                <a16:creationId xmlns:a16="http://schemas.microsoft.com/office/drawing/2014/main" id="{ABB7D6AB-2B8C-4DE5-B4BD-0596DE80F189}"/>
              </a:ext>
            </a:extLst>
          </p:cNvPr>
          <p:cNvSpPr txBox="1"/>
          <p:nvPr/>
        </p:nvSpPr>
        <p:spPr>
          <a:xfrm>
            <a:off x="1950721" y="811529"/>
            <a:ext cx="87630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Egln1</a:t>
            </a:r>
          </a:p>
        </p:txBody>
      </p:sp>
      <p:sp>
        <p:nvSpPr>
          <p:cNvPr id="16" name="TextBox 15">
            <a:extLst>
              <a:ext uri="{FF2B5EF4-FFF2-40B4-BE49-F238E27FC236}">
                <a16:creationId xmlns:a16="http://schemas.microsoft.com/office/drawing/2014/main" id="{D462963F-D099-4A1F-A99E-260D13CE41CF}"/>
              </a:ext>
            </a:extLst>
          </p:cNvPr>
          <p:cNvSpPr txBox="1"/>
          <p:nvPr/>
        </p:nvSpPr>
        <p:spPr>
          <a:xfrm>
            <a:off x="2080259" y="2537459"/>
            <a:ext cx="74676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Mxi1</a:t>
            </a:r>
          </a:p>
        </p:txBody>
      </p:sp>
      <p:sp>
        <p:nvSpPr>
          <p:cNvPr id="17" name="TextBox 16">
            <a:extLst>
              <a:ext uri="{FF2B5EF4-FFF2-40B4-BE49-F238E27FC236}">
                <a16:creationId xmlns:a16="http://schemas.microsoft.com/office/drawing/2014/main" id="{AA60ABBF-DE0E-4FFF-955D-9FB73EC5A3C9}"/>
              </a:ext>
            </a:extLst>
          </p:cNvPr>
          <p:cNvSpPr txBox="1"/>
          <p:nvPr/>
        </p:nvSpPr>
        <p:spPr>
          <a:xfrm>
            <a:off x="1805941" y="3400424"/>
            <a:ext cx="102108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Slc5a3</a:t>
            </a:r>
          </a:p>
        </p:txBody>
      </p:sp>
      <p:sp>
        <p:nvSpPr>
          <p:cNvPr id="18" name="TextBox 17">
            <a:extLst>
              <a:ext uri="{FF2B5EF4-FFF2-40B4-BE49-F238E27FC236}">
                <a16:creationId xmlns:a16="http://schemas.microsoft.com/office/drawing/2014/main" id="{A69DE28A-6EB8-449A-9521-2A54B7211D75}"/>
              </a:ext>
            </a:extLst>
          </p:cNvPr>
          <p:cNvSpPr txBox="1"/>
          <p:nvPr/>
        </p:nvSpPr>
        <p:spPr>
          <a:xfrm>
            <a:off x="1805939" y="4263389"/>
            <a:ext cx="102108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Ccng2</a:t>
            </a:r>
          </a:p>
        </p:txBody>
      </p:sp>
      <p:sp>
        <p:nvSpPr>
          <p:cNvPr id="19" name="TextBox 18">
            <a:extLst>
              <a:ext uri="{FF2B5EF4-FFF2-40B4-BE49-F238E27FC236}">
                <a16:creationId xmlns:a16="http://schemas.microsoft.com/office/drawing/2014/main" id="{46B5919F-41B8-48BB-91AE-9F0313E97A3D}"/>
              </a:ext>
            </a:extLst>
          </p:cNvPr>
          <p:cNvSpPr txBox="1"/>
          <p:nvPr/>
        </p:nvSpPr>
        <p:spPr>
          <a:xfrm>
            <a:off x="2026919" y="5886640"/>
            <a:ext cx="80010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Eno2</a:t>
            </a:r>
          </a:p>
        </p:txBody>
      </p:sp>
      <p:sp>
        <p:nvSpPr>
          <p:cNvPr id="20" name="TextBox 19">
            <a:extLst>
              <a:ext uri="{FF2B5EF4-FFF2-40B4-BE49-F238E27FC236}">
                <a16:creationId xmlns:a16="http://schemas.microsoft.com/office/drawing/2014/main" id="{67AA98D3-74AA-4A3F-8CE3-986911D423D8}"/>
              </a:ext>
            </a:extLst>
          </p:cNvPr>
          <p:cNvSpPr txBox="1"/>
          <p:nvPr/>
        </p:nvSpPr>
        <p:spPr>
          <a:xfrm>
            <a:off x="1684020" y="5126354"/>
            <a:ext cx="114300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Higd1a</a:t>
            </a:r>
          </a:p>
        </p:txBody>
      </p:sp>
      <p:sp>
        <p:nvSpPr>
          <p:cNvPr id="21" name="TextBox 20">
            <a:extLst>
              <a:ext uri="{FF2B5EF4-FFF2-40B4-BE49-F238E27FC236}">
                <a16:creationId xmlns:a16="http://schemas.microsoft.com/office/drawing/2014/main" id="{98A8DB12-5A27-4EF4-AD53-8418D6296F5D}"/>
              </a:ext>
            </a:extLst>
          </p:cNvPr>
          <p:cNvSpPr txBox="1"/>
          <p:nvPr/>
        </p:nvSpPr>
        <p:spPr>
          <a:xfrm>
            <a:off x="1207771" y="114298"/>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mRNA</a:t>
            </a:r>
          </a:p>
        </p:txBody>
      </p:sp>
      <p:cxnSp>
        <p:nvCxnSpPr>
          <p:cNvPr id="23" name="Straight Arrow Connector 22">
            <a:extLst>
              <a:ext uri="{FF2B5EF4-FFF2-40B4-BE49-F238E27FC236}">
                <a16:creationId xmlns:a16="http://schemas.microsoft.com/office/drawing/2014/main" id="{D47A363C-FFC1-4CC2-9642-51F57F29CA38}"/>
              </a:ext>
            </a:extLst>
          </p:cNvPr>
          <p:cNvCxnSpPr>
            <a:cxnSpLocks/>
            <a:stCxn id="5" idx="3"/>
            <a:endCxn id="12" idx="1"/>
          </p:cNvCxnSpPr>
          <p:nvPr/>
        </p:nvCxnSpPr>
        <p:spPr>
          <a:xfrm>
            <a:off x="1196341" y="1038225"/>
            <a:ext cx="75438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F8FA41A-95DF-45C3-ABEA-C70C4C38913D}"/>
              </a:ext>
            </a:extLst>
          </p:cNvPr>
          <p:cNvCxnSpPr>
            <a:cxnSpLocks/>
            <a:stCxn id="6" idx="3"/>
            <a:endCxn id="15" idx="1"/>
          </p:cNvCxnSpPr>
          <p:nvPr/>
        </p:nvCxnSpPr>
        <p:spPr>
          <a:xfrm>
            <a:off x="1196341" y="1901190"/>
            <a:ext cx="8305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0BF69D8-3923-48D2-AC92-4F5DC963B027}"/>
              </a:ext>
            </a:extLst>
          </p:cNvPr>
          <p:cNvCxnSpPr>
            <a:cxnSpLocks/>
            <a:stCxn id="7" idx="3"/>
            <a:endCxn id="16" idx="1"/>
          </p:cNvCxnSpPr>
          <p:nvPr/>
        </p:nvCxnSpPr>
        <p:spPr>
          <a:xfrm>
            <a:off x="1196341" y="2764155"/>
            <a:ext cx="88391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0BB5643-03BF-4BD3-AF4B-17B26733D474}"/>
              </a:ext>
            </a:extLst>
          </p:cNvPr>
          <p:cNvCxnSpPr>
            <a:cxnSpLocks/>
            <a:stCxn id="8" idx="3"/>
            <a:endCxn id="17" idx="1"/>
          </p:cNvCxnSpPr>
          <p:nvPr/>
        </p:nvCxnSpPr>
        <p:spPr>
          <a:xfrm>
            <a:off x="1196341" y="3627120"/>
            <a:ext cx="60960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9702CDA2-0429-4E32-B9F8-9BCB82BF54C8}"/>
              </a:ext>
            </a:extLst>
          </p:cNvPr>
          <p:cNvCxnSpPr>
            <a:cxnSpLocks/>
            <a:stCxn id="9" idx="3"/>
            <a:endCxn id="18" idx="1"/>
          </p:cNvCxnSpPr>
          <p:nvPr/>
        </p:nvCxnSpPr>
        <p:spPr>
          <a:xfrm>
            <a:off x="1196341" y="4490085"/>
            <a:ext cx="60959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70D1391-6750-4C09-84A9-C34BB0BB8763}"/>
              </a:ext>
            </a:extLst>
          </p:cNvPr>
          <p:cNvCxnSpPr>
            <a:cxnSpLocks/>
            <a:stCxn id="11" idx="3"/>
            <a:endCxn id="20" idx="1"/>
          </p:cNvCxnSpPr>
          <p:nvPr/>
        </p:nvCxnSpPr>
        <p:spPr>
          <a:xfrm>
            <a:off x="1196341" y="5353050"/>
            <a:ext cx="4876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8DAD3B0-627A-4164-BB23-54F7D11B54A4}"/>
              </a:ext>
            </a:extLst>
          </p:cNvPr>
          <p:cNvCxnSpPr>
            <a:cxnSpLocks/>
            <a:stCxn id="10" idx="3"/>
            <a:endCxn id="19" idx="1"/>
          </p:cNvCxnSpPr>
          <p:nvPr/>
        </p:nvCxnSpPr>
        <p:spPr>
          <a:xfrm>
            <a:off x="1196341" y="6113336"/>
            <a:ext cx="83057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D913E2A4-2EC1-46C2-BAEC-BFE369708146}"/>
              </a:ext>
            </a:extLst>
          </p:cNvPr>
          <p:cNvSpPr txBox="1"/>
          <p:nvPr/>
        </p:nvSpPr>
        <p:spPr>
          <a:xfrm>
            <a:off x="3909060" y="2537459"/>
            <a:ext cx="1630681"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Max-interacting protein 1</a:t>
            </a:r>
          </a:p>
        </p:txBody>
      </p:sp>
      <p:sp>
        <p:nvSpPr>
          <p:cNvPr id="49" name="TextBox 48">
            <a:extLst>
              <a:ext uri="{FF2B5EF4-FFF2-40B4-BE49-F238E27FC236}">
                <a16:creationId xmlns:a16="http://schemas.microsoft.com/office/drawing/2014/main" id="{42F4C626-EE2D-47D8-82AB-0E2F9D40DFB7}"/>
              </a:ext>
            </a:extLst>
          </p:cNvPr>
          <p:cNvSpPr txBox="1"/>
          <p:nvPr/>
        </p:nvSpPr>
        <p:spPr>
          <a:xfrm>
            <a:off x="3909060" y="3400424"/>
            <a:ext cx="2080260" cy="453391"/>
          </a:xfrm>
          <a:prstGeom prst="rect">
            <a:avLst/>
          </a:prstGeom>
        </p:spPr>
        <p:txBody>
          <a:bodyPr vert="horz" lIns="0" tIns="0" rIns="0" bIns="0" rtlCol="0">
            <a:normAutofit fontScale="62500" lnSpcReduction="20000"/>
          </a:bodyPr>
          <a:lstStyle/>
          <a:p>
            <a:pPr defTabSz="914400">
              <a:spcAft>
                <a:spcPts val="600"/>
              </a:spcAft>
            </a:pPr>
            <a:r>
              <a:rPr lang="en-US" sz="2600" b="1" dirty="0">
                <a:latin typeface="Arial" panose="020B0604020202020204" pitchFamily="34" charset="0"/>
                <a:cs typeface="Arial" panose="020B0604020202020204" pitchFamily="34" charset="0"/>
              </a:rPr>
              <a:t>Sodium/myo-inositol transporter</a:t>
            </a:r>
          </a:p>
        </p:txBody>
      </p:sp>
      <p:sp>
        <p:nvSpPr>
          <p:cNvPr id="50" name="TextBox 49">
            <a:extLst>
              <a:ext uri="{FF2B5EF4-FFF2-40B4-BE49-F238E27FC236}">
                <a16:creationId xmlns:a16="http://schemas.microsoft.com/office/drawing/2014/main" id="{C20C446C-F1A5-4D58-9AE6-C651DCEA366C}"/>
              </a:ext>
            </a:extLst>
          </p:cNvPr>
          <p:cNvSpPr txBox="1"/>
          <p:nvPr/>
        </p:nvSpPr>
        <p:spPr>
          <a:xfrm>
            <a:off x="3894287" y="4295845"/>
            <a:ext cx="947421" cy="366289"/>
          </a:xfrm>
          <a:prstGeom prst="rect">
            <a:avLst/>
          </a:prstGeom>
        </p:spPr>
        <p:txBody>
          <a:bodyPr vert="horz" lIns="0" tIns="0" rIns="0" bIns="0" rtlCol="0" anchor="ctr" anchorCtr="0">
            <a:normAutofit fontScale="92500"/>
          </a:bodyPr>
          <a:lstStyle/>
          <a:p>
            <a:pPr algn="ctr" defTabSz="914400">
              <a:spcAft>
                <a:spcPts val="600"/>
              </a:spcAft>
            </a:pPr>
            <a:r>
              <a:rPr lang="en-US" sz="1600" b="1" dirty="0">
                <a:latin typeface="Arial" panose="020B0604020202020204" pitchFamily="34" charset="0"/>
                <a:cs typeface="Arial" panose="020B0604020202020204" pitchFamily="34" charset="0"/>
              </a:rPr>
              <a:t>Cyclin-G2</a:t>
            </a:r>
          </a:p>
        </p:txBody>
      </p:sp>
      <p:sp>
        <p:nvSpPr>
          <p:cNvPr id="51" name="TextBox 50">
            <a:extLst>
              <a:ext uri="{FF2B5EF4-FFF2-40B4-BE49-F238E27FC236}">
                <a16:creationId xmlns:a16="http://schemas.microsoft.com/office/drawing/2014/main" id="{9DFC960B-C50B-402C-BB2F-EC79C28C5B81}"/>
              </a:ext>
            </a:extLst>
          </p:cNvPr>
          <p:cNvSpPr txBox="1"/>
          <p:nvPr/>
        </p:nvSpPr>
        <p:spPr>
          <a:xfrm>
            <a:off x="3909061" y="5959555"/>
            <a:ext cx="1584960" cy="293964"/>
          </a:xfrm>
          <a:prstGeom prst="rect">
            <a:avLst/>
          </a:prstGeom>
        </p:spPr>
        <p:txBody>
          <a:bodyPr vert="horz" lIns="0" tIns="0" rIns="0" bIns="0" rtlCol="0">
            <a:normAutofit/>
          </a:bodyPr>
          <a:lstStyle/>
          <a:p>
            <a:pPr defTabSz="914400">
              <a:spcAft>
                <a:spcPts val="600"/>
              </a:spcAft>
            </a:pPr>
            <a:r>
              <a:rPr lang="en-US" sz="1600" b="1" dirty="0">
                <a:latin typeface="Arial" panose="020B0604020202020204" pitchFamily="34" charset="0"/>
                <a:cs typeface="Arial" panose="020B0604020202020204" pitchFamily="34" charset="0"/>
              </a:rPr>
              <a:t>Gamma-enolase</a:t>
            </a:r>
          </a:p>
        </p:txBody>
      </p:sp>
      <p:sp>
        <p:nvSpPr>
          <p:cNvPr id="52" name="TextBox 51">
            <a:extLst>
              <a:ext uri="{FF2B5EF4-FFF2-40B4-BE49-F238E27FC236}">
                <a16:creationId xmlns:a16="http://schemas.microsoft.com/office/drawing/2014/main" id="{3D5EC3AF-0EE0-406D-A708-5F13E2527437}"/>
              </a:ext>
            </a:extLst>
          </p:cNvPr>
          <p:cNvSpPr txBox="1"/>
          <p:nvPr/>
        </p:nvSpPr>
        <p:spPr>
          <a:xfrm>
            <a:off x="3909060" y="5126354"/>
            <a:ext cx="1363980"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HIG1 domain family 1A</a:t>
            </a:r>
          </a:p>
        </p:txBody>
      </p:sp>
      <p:cxnSp>
        <p:nvCxnSpPr>
          <p:cNvPr id="53" name="Straight Arrow Connector 52">
            <a:extLst>
              <a:ext uri="{FF2B5EF4-FFF2-40B4-BE49-F238E27FC236}">
                <a16:creationId xmlns:a16="http://schemas.microsoft.com/office/drawing/2014/main" id="{0BCC1FF4-AABF-41BF-A09D-B6F039C5A269}"/>
              </a:ext>
            </a:extLst>
          </p:cNvPr>
          <p:cNvCxnSpPr>
            <a:cxnSpLocks/>
            <a:stCxn id="12" idx="3"/>
            <a:endCxn id="46" idx="1"/>
          </p:cNvCxnSpPr>
          <p:nvPr/>
        </p:nvCxnSpPr>
        <p:spPr>
          <a:xfrm>
            <a:off x="2827021" y="1038225"/>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AF8E0D66-F8C6-4CCF-B557-391E584D7051}"/>
              </a:ext>
            </a:extLst>
          </p:cNvPr>
          <p:cNvCxnSpPr>
            <a:cxnSpLocks/>
            <a:stCxn id="15" idx="3"/>
            <a:endCxn id="47" idx="1"/>
          </p:cNvCxnSpPr>
          <p:nvPr/>
        </p:nvCxnSpPr>
        <p:spPr>
          <a:xfrm>
            <a:off x="2827021" y="1901190"/>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7982330-7794-4A20-B358-933B6DEA3CCA}"/>
              </a:ext>
            </a:extLst>
          </p:cNvPr>
          <p:cNvCxnSpPr>
            <a:cxnSpLocks/>
            <a:stCxn id="16" idx="3"/>
            <a:endCxn id="48" idx="1"/>
          </p:cNvCxnSpPr>
          <p:nvPr/>
        </p:nvCxnSpPr>
        <p:spPr>
          <a:xfrm>
            <a:off x="2827020" y="2764155"/>
            <a:ext cx="108204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1564B4D-298D-457F-A178-4012790CE3CB}"/>
              </a:ext>
            </a:extLst>
          </p:cNvPr>
          <p:cNvCxnSpPr>
            <a:cxnSpLocks/>
            <a:stCxn id="17" idx="3"/>
            <a:endCxn id="49" idx="1"/>
          </p:cNvCxnSpPr>
          <p:nvPr/>
        </p:nvCxnSpPr>
        <p:spPr>
          <a:xfrm>
            <a:off x="2827021" y="3627120"/>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6E852D21-19D4-4B36-A40E-4362B8ECE013}"/>
              </a:ext>
            </a:extLst>
          </p:cNvPr>
          <p:cNvCxnSpPr>
            <a:cxnSpLocks/>
            <a:stCxn id="18" idx="3"/>
            <a:endCxn id="50" idx="1"/>
          </p:cNvCxnSpPr>
          <p:nvPr/>
        </p:nvCxnSpPr>
        <p:spPr>
          <a:xfrm flipV="1">
            <a:off x="2827020" y="4478990"/>
            <a:ext cx="1067267" cy="1109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3AAEF8AE-ECB2-4C3D-8F16-DDC62348DC75}"/>
              </a:ext>
            </a:extLst>
          </p:cNvPr>
          <p:cNvCxnSpPr>
            <a:cxnSpLocks/>
            <a:stCxn id="20" idx="3"/>
            <a:endCxn id="52" idx="1"/>
          </p:cNvCxnSpPr>
          <p:nvPr/>
        </p:nvCxnSpPr>
        <p:spPr>
          <a:xfrm>
            <a:off x="2827021" y="5353050"/>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98105AD2-283C-44E1-8E6F-5B82F3E03988}"/>
              </a:ext>
            </a:extLst>
          </p:cNvPr>
          <p:cNvCxnSpPr>
            <a:cxnSpLocks/>
            <a:stCxn id="19" idx="3"/>
            <a:endCxn id="51" idx="1"/>
          </p:cNvCxnSpPr>
          <p:nvPr/>
        </p:nvCxnSpPr>
        <p:spPr>
          <a:xfrm flipV="1">
            <a:off x="2827020" y="6106537"/>
            <a:ext cx="1082041" cy="6799"/>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2" name="Oval 141">
            <a:extLst>
              <a:ext uri="{FF2B5EF4-FFF2-40B4-BE49-F238E27FC236}">
                <a16:creationId xmlns:a16="http://schemas.microsoft.com/office/drawing/2014/main" id="{32B01F02-6FA9-4005-B3DD-9E2684DAEA06}"/>
              </a:ext>
            </a:extLst>
          </p:cNvPr>
          <p:cNvSpPr>
            <a:spLocks noChangeAspect="1"/>
          </p:cNvSpPr>
          <p:nvPr/>
        </p:nvSpPr>
        <p:spPr>
          <a:xfrm>
            <a:off x="2266950" y="1830706"/>
            <a:ext cx="198120" cy="19812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0DE9F2A1-4486-438F-9AD0-1A8E1685C96A}"/>
              </a:ext>
            </a:extLst>
          </p:cNvPr>
          <p:cNvSpPr txBox="1"/>
          <p:nvPr/>
        </p:nvSpPr>
        <p:spPr>
          <a:xfrm>
            <a:off x="2026920" y="1674494"/>
            <a:ext cx="800101" cy="453391"/>
          </a:xfrm>
          <a:prstGeom prst="rect">
            <a:avLst/>
          </a:prstGeom>
          <a:noFill/>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Pdk1</a:t>
            </a:r>
          </a:p>
        </p:txBody>
      </p:sp>
      <p:grpSp>
        <p:nvGrpSpPr>
          <p:cNvPr id="361" name="Group 360">
            <a:extLst>
              <a:ext uri="{FF2B5EF4-FFF2-40B4-BE49-F238E27FC236}">
                <a16:creationId xmlns:a16="http://schemas.microsoft.com/office/drawing/2014/main" id="{E091672D-5B9C-4AC8-AB1F-6D1D981E1FC8}"/>
              </a:ext>
            </a:extLst>
          </p:cNvPr>
          <p:cNvGrpSpPr/>
          <p:nvPr/>
        </p:nvGrpSpPr>
        <p:grpSpPr>
          <a:xfrm>
            <a:off x="6492240" y="115810"/>
            <a:ext cx="5524259" cy="814792"/>
            <a:chOff x="6492240" y="115810"/>
            <a:chExt cx="5524259" cy="814792"/>
          </a:xfrm>
        </p:grpSpPr>
        <p:cxnSp>
          <p:nvCxnSpPr>
            <p:cNvPr id="131" name="Connector: Curved 130">
              <a:extLst>
                <a:ext uri="{FF2B5EF4-FFF2-40B4-BE49-F238E27FC236}">
                  <a16:creationId xmlns:a16="http://schemas.microsoft.com/office/drawing/2014/main" id="{21E37C53-C404-459D-AE1E-433FB504EC9B}"/>
                </a:ext>
              </a:extLst>
            </p:cNvPr>
            <p:cNvCxnSpPr>
              <a:cxnSpLocks/>
              <a:endCxn id="133" idx="2"/>
            </p:cNvCxnSpPr>
            <p:nvPr/>
          </p:nvCxnSpPr>
          <p:spPr>
            <a:xfrm flipV="1">
              <a:off x="6492240" y="463597"/>
              <a:ext cx="877254" cy="467005"/>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133" name="Oval 132">
              <a:extLst>
                <a:ext uri="{FF2B5EF4-FFF2-40B4-BE49-F238E27FC236}">
                  <a16:creationId xmlns:a16="http://schemas.microsoft.com/office/drawing/2014/main" id="{01B6D2D7-539E-42EC-9C30-1A5F998F9FBB}"/>
                </a:ext>
              </a:extLst>
            </p:cNvPr>
            <p:cNvSpPr/>
            <p:nvPr/>
          </p:nvSpPr>
          <p:spPr>
            <a:xfrm>
              <a:off x="7369494" y="236901"/>
              <a:ext cx="1440182" cy="453391"/>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20204" pitchFamily="34" charset="0"/>
                  <a:cs typeface="Arial" panose="020B0604020202020204" pitchFamily="34" charset="0"/>
                </a:rPr>
                <a:t>HIF1-</a:t>
              </a:r>
              <a:r>
                <a:rPr lang="el-GR" sz="2000" dirty="0">
                  <a:solidFill>
                    <a:schemeClr val="tx1"/>
                  </a:solidFill>
                  <a:latin typeface="Arial" panose="020B0604020202020204" pitchFamily="34" charset="0"/>
                  <a:cs typeface="Arial" panose="020B0604020202020204" pitchFamily="34" charset="0"/>
                </a:rPr>
                <a:t>α</a:t>
              </a:r>
              <a:endParaRPr lang="en-US" sz="2000" dirty="0">
                <a:solidFill>
                  <a:schemeClr val="tx1"/>
                </a:solidFill>
                <a:latin typeface="Arial" panose="020B0604020202020204" pitchFamily="34" charset="0"/>
                <a:cs typeface="Arial" panose="020B0604020202020204" pitchFamily="34" charset="0"/>
              </a:endParaRPr>
            </a:p>
          </p:txBody>
        </p:sp>
        <p:cxnSp>
          <p:nvCxnSpPr>
            <p:cNvPr id="134" name="Connector: Curved 96">
              <a:extLst>
                <a:ext uri="{FF2B5EF4-FFF2-40B4-BE49-F238E27FC236}">
                  <a16:creationId xmlns:a16="http://schemas.microsoft.com/office/drawing/2014/main" id="{B607D256-24B8-41D5-9027-ACBBD950C948}"/>
                </a:ext>
              </a:extLst>
            </p:cNvPr>
            <p:cNvCxnSpPr>
              <a:cxnSpLocks/>
              <a:stCxn id="133" idx="6"/>
              <a:endCxn id="138" idx="1"/>
            </p:cNvCxnSpPr>
            <p:nvPr/>
          </p:nvCxnSpPr>
          <p:spPr>
            <a:xfrm flipV="1">
              <a:off x="8809676" y="258050"/>
              <a:ext cx="1282543" cy="205547"/>
            </a:xfrm>
            <a:prstGeom prst="bentConnector3">
              <a:avLst>
                <a:gd name="adj1" fmla="val 50000"/>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8" name="Rectangle: Rounded Corners 137">
              <a:extLst>
                <a:ext uri="{FF2B5EF4-FFF2-40B4-BE49-F238E27FC236}">
                  <a16:creationId xmlns:a16="http://schemas.microsoft.com/office/drawing/2014/main" id="{AE77F28D-FC99-4C47-B599-33DA6844025F}"/>
                </a:ext>
              </a:extLst>
            </p:cNvPr>
            <p:cNvSpPr/>
            <p:nvPr/>
          </p:nvSpPr>
          <p:spPr>
            <a:xfrm>
              <a:off x="10092219" y="115810"/>
              <a:ext cx="1924280" cy="284480"/>
            </a:xfrm>
            <a:prstGeom prst="roundRect">
              <a:avLst>
                <a:gd name="adj" fmla="val 38473"/>
              </a:avLst>
            </a:prstGeom>
            <a:solidFill>
              <a:schemeClr val="bg1">
                <a:alpha val="50196"/>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Hypoxic Response</a:t>
              </a:r>
            </a:p>
          </p:txBody>
        </p:sp>
      </p:grpSp>
      <p:grpSp>
        <p:nvGrpSpPr>
          <p:cNvPr id="392" name="Group 391">
            <a:extLst>
              <a:ext uri="{FF2B5EF4-FFF2-40B4-BE49-F238E27FC236}">
                <a16:creationId xmlns:a16="http://schemas.microsoft.com/office/drawing/2014/main" id="{DEFD0204-72A5-4BBD-B2C1-558A85AB17CD}"/>
              </a:ext>
            </a:extLst>
          </p:cNvPr>
          <p:cNvGrpSpPr/>
          <p:nvPr/>
        </p:nvGrpSpPr>
        <p:grpSpPr>
          <a:xfrm>
            <a:off x="2255521" y="1569434"/>
            <a:ext cx="171449" cy="4770598"/>
            <a:chOff x="2255521" y="1569434"/>
            <a:chExt cx="171449" cy="4770598"/>
          </a:xfrm>
        </p:grpSpPr>
        <p:cxnSp>
          <p:nvCxnSpPr>
            <p:cNvPr id="97" name="Connector: Curved 96">
              <a:extLst>
                <a:ext uri="{FF2B5EF4-FFF2-40B4-BE49-F238E27FC236}">
                  <a16:creationId xmlns:a16="http://schemas.microsoft.com/office/drawing/2014/main" id="{D194E6C1-CD59-4E92-A412-FFD5FC20B74B}"/>
                </a:ext>
              </a:extLst>
            </p:cNvPr>
            <p:cNvCxnSpPr>
              <a:cxnSpLocks/>
              <a:stCxn id="19" idx="0"/>
              <a:endCxn id="20" idx="0"/>
            </p:cNvCxnSpPr>
            <p:nvPr/>
          </p:nvCxnSpPr>
          <p:spPr>
            <a:xfrm rot="16200000" flipV="1">
              <a:off x="1961103" y="5420772"/>
              <a:ext cx="760286" cy="171449"/>
            </a:xfrm>
            <a:prstGeom prst="bentConnector5">
              <a:avLst>
                <a:gd name="adj1" fmla="val 20183"/>
                <a:gd name="adj2" fmla="val -366669"/>
                <a:gd name="adj3" fmla="val 144947"/>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onnector: Curved 98">
              <a:extLst>
                <a:ext uri="{FF2B5EF4-FFF2-40B4-BE49-F238E27FC236}">
                  <a16:creationId xmlns:a16="http://schemas.microsoft.com/office/drawing/2014/main" id="{A2796B51-80E5-44EA-9877-936BE8813959}"/>
                </a:ext>
              </a:extLst>
            </p:cNvPr>
            <p:cNvCxnSpPr>
              <a:cxnSpLocks/>
              <a:stCxn id="19" idx="0"/>
              <a:endCxn id="17" idx="0"/>
            </p:cNvCxnSpPr>
            <p:nvPr/>
          </p:nvCxnSpPr>
          <p:spPr>
            <a:xfrm rot="16200000" flipV="1">
              <a:off x="1128618" y="4588287"/>
              <a:ext cx="2486216" cy="110489"/>
            </a:xfrm>
            <a:prstGeom prst="bentConnector5">
              <a:avLst>
                <a:gd name="adj1" fmla="val 5999"/>
                <a:gd name="adj2" fmla="val -570536"/>
                <a:gd name="adj3" fmla="val 114124"/>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Connector: Curved 106">
              <a:extLst>
                <a:ext uri="{FF2B5EF4-FFF2-40B4-BE49-F238E27FC236}">
                  <a16:creationId xmlns:a16="http://schemas.microsoft.com/office/drawing/2014/main" id="{6BBCF2C8-4802-40C5-BC31-D997A6DB26D4}"/>
                </a:ext>
              </a:extLst>
            </p:cNvPr>
            <p:cNvCxnSpPr>
              <a:cxnSpLocks/>
              <a:stCxn id="19" idx="2"/>
            </p:cNvCxnSpPr>
            <p:nvPr/>
          </p:nvCxnSpPr>
          <p:spPr>
            <a:xfrm rot="5400000" flipH="1">
              <a:off x="-13573" y="3899488"/>
              <a:ext cx="4770598" cy="110489"/>
            </a:xfrm>
            <a:prstGeom prst="bentConnector5">
              <a:avLst>
                <a:gd name="adj1" fmla="val -4792"/>
                <a:gd name="adj2" fmla="val 991962"/>
                <a:gd name="adj3" fmla="val 104694"/>
              </a:avLst>
            </a:prstGeom>
            <a:ln w="76200">
              <a:solidFill>
                <a:schemeClr val="accent6"/>
              </a:solidFill>
              <a:tailEnd type="ova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77" name="Group 176">
            <a:extLst>
              <a:ext uri="{FF2B5EF4-FFF2-40B4-BE49-F238E27FC236}">
                <a16:creationId xmlns:a16="http://schemas.microsoft.com/office/drawing/2014/main" id="{78EA8B6D-8FDB-4F1B-8D19-424EC67DA535}"/>
              </a:ext>
            </a:extLst>
          </p:cNvPr>
          <p:cNvGrpSpPr/>
          <p:nvPr/>
        </p:nvGrpSpPr>
        <p:grpSpPr>
          <a:xfrm>
            <a:off x="7335520" y="4357911"/>
            <a:ext cx="2158742" cy="475489"/>
            <a:chOff x="7173222" y="4643243"/>
            <a:chExt cx="2158742" cy="475489"/>
          </a:xfrm>
        </p:grpSpPr>
        <p:sp>
          <p:nvSpPr>
            <p:cNvPr id="174" name="Rectangle: Rounded Corners 173">
              <a:extLst>
                <a:ext uri="{FF2B5EF4-FFF2-40B4-BE49-F238E27FC236}">
                  <a16:creationId xmlns:a16="http://schemas.microsoft.com/office/drawing/2014/main" id="{A0D0A3BC-F0FC-4DAC-96FD-FFB794F17F61}"/>
                </a:ext>
              </a:extLst>
            </p:cNvPr>
            <p:cNvSpPr/>
            <p:nvPr/>
          </p:nvSpPr>
          <p:spPr>
            <a:xfrm>
              <a:off x="7742052" y="4643420"/>
              <a:ext cx="1021081" cy="475134"/>
            </a:xfrm>
            <a:prstGeom prst="roundRect">
              <a:avLst>
                <a:gd name="adj" fmla="val 500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PTH</a:t>
              </a:r>
            </a:p>
          </p:txBody>
        </p:sp>
        <p:sp>
          <p:nvSpPr>
            <p:cNvPr id="175" name="Arrow: Down 174">
              <a:extLst>
                <a:ext uri="{FF2B5EF4-FFF2-40B4-BE49-F238E27FC236}">
                  <a16:creationId xmlns:a16="http://schemas.microsoft.com/office/drawing/2014/main" id="{3D4B7E82-6B35-418F-912F-55BE52F4692E}"/>
                </a:ext>
              </a:extLst>
            </p:cNvPr>
            <p:cNvSpPr/>
            <p:nvPr/>
          </p:nvSpPr>
          <p:spPr>
            <a:xfrm rot="16200000">
              <a:off x="8809805" y="4596573"/>
              <a:ext cx="475488" cy="568830"/>
            </a:xfrm>
            <a:prstGeom prst="downArrow">
              <a:avLst>
                <a:gd name="adj1" fmla="val 33766"/>
                <a:gd name="adj2" fmla="val 67871"/>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Arrow: Down 175">
              <a:extLst>
                <a:ext uri="{FF2B5EF4-FFF2-40B4-BE49-F238E27FC236}">
                  <a16:creationId xmlns:a16="http://schemas.microsoft.com/office/drawing/2014/main" id="{944ECC7B-F399-41B6-B2CF-AA1D3D6AC86E}"/>
                </a:ext>
              </a:extLst>
            </p:cNvPr>
            <p:cNvSpPr/>
            <p:nvPr/>
          </p:nvSpPr>
          <p:spPr>
            <a:xfrm rot="5400000" flipH="1">
              <a:off x="7219893" y="4596572"/>
              <a:ext cx="475488" cy="568830"/>
            </a:xfrm>
            <a:prstGeom prst="downArrow">
              <a:avLst>
                <a:gd name="adj1" fmla="val 33766"/>
                <a:gd name="adj2" fmla="val 67871"/>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8" name="Rectangle: Rounded Corners 177">
            <a:extLst>
              <a:ext uri="{FF2B5EF4-FFF2-40B4-BE49-F238E27FC236}">
                <a16:creationId xmlns:a16="http://schemas.microsoft.com/office/drawing/2014/main" id="{9A66355D-68B4-4773-94D2-AAC4D0607B59}"/>
              </a:ext>
            </a:extLst>
          </p:cNvPr>
          <p:cNvSpPr/>
          <p:nvPr/>
        </p:nvSpPr>
        <p:spPr>
          <a:xfrm>
            <a:off x="6330034" y="4427936"/>
            <a:ext cx="1021082" cy="348031"/>
          </a:xfrm>
          <a:prstGeom prst="roundRect">
            <a:avLst>
              <a:gd name="adj" fmla="val 5000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Cell cycle</a:t>
            </a:r>
          </a:p>
        </p:txBody>
      </p:sp>
      <p:cxnSp>
        <p:nvCxnSpPr>
          <p:cNvPr id="179" name="Connector: Curved 130">
            <a:extLst>
              <a:ext uri="{FF2B5EF4-FFF2-40B4-BE49-F238E27FC236}">
                <a16:creationId xmlns:a16="http://schemas.microsoft.com/office/drawing/2014/main" id="{3286D039-7BF8-4861-8F5C-4FD12CB00927}"/>
              </a:ext>
            </a:extLst>
          </p:cNvPr>
          <p:cNvCxnSpPr>
            <a:cxnSpLocks/>
            <a:stCxn id="50" idx="3"/>
            <a:endCxn id="178" idx="1"/>
          </p:cNvCxnSpPr>
          <p:nvPr/>
        </p:nvCxnSpPr>
        <p:spPr>
          <a:xfrm>
            <a:off x="4841708" y="4478990"/>
            <a:ext cx="1488326" cy="122962"/>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1C1D58D6-481C-4138-A082-EFB2335504CA}"/>
              </a:ext>
            </a:extLst>
          </p:cNvPr>
          <p:cNvSpPr txBox="1"/>
          <p:nvPr/>
        </p:nvSpPr>
        <p:spPr>
          <a:xfrm>
            <a:off x="3909060" y="1674494"/>
            <a:ext cx="2420974" cy="453391"/>
          </a:xfrm>
          <a:prstGeom prst="rect">
            <a:avLst/>
          </a:prstGeom>
        </p:spPr>
        <p:txBody>
          <a:bodyPr vert="horz" lIns="0" tIns="0" rIns="0" bIns="0" rtlCol="0">
            <a:normAutofit fontScale="62500" lnSpcReduction="20000"/>
          </a:bodyPr>
          <a:lstStyle/>
          <a:p>
            <a:pPr defTabSz="914400">
              <a:spcAft>
                <a:spcPts val="600"/>
              </a:spcAft>
            </a:pPr>
            <a:r>
              <a:rPr lang="en-US" sz="2600" b="1" dirty="0">
                <a:latin typeface="Arial" panose="020B0604020202020204" pitchFamily="34" charset="0"/>
                <a:cs typeface="Arial" panose="020B0604020202020204" pitchFamily="34" charset="0"/>
              </a:rPr>
              <a:t>Pyruvate dehydrogenase kinase 1</a:t>
            </a:r>
          </a:p>
        </p:txBody>
      </p:sp>
      <p:grpSp>
        <p:nvGrpSpPr>
          <p:cNvPr id="378" name="Group 377">
            <a:extLst>
              <a:ext uri="{FF2B5EF4-FFF2-40B4-BE49-F238E27FC236}">
                <a16:creationId xmlns:a16="http://schemas.microsoft.com/office/drawing/2014/main" id="{56289F91-BA5F-4F77-B2D9-3C4D16D2734B}"/>
              </a:ext>
            </a:extLst>
          </p:cNvPr>
          <p:cNvGrpSpPr/>
          <p:nvPr/>
        </p:nvGrpSpPr>
        <p:grpSpPr>
          <a:xfrm>
            <a:off x="4856718" y="5157216"/>
            <a:ext cx="3776743" cy="634988"/>
            <a:chOff x="4856718" y="5157216"/>
            <a:chExt cx="3776743" cy="634988"/>
          </a:xfrm>
        </p:grpSpPr>
        <p:grpSp>
          <p:nvGrpSpPr>
            <p:cNvPr id="193" name="Group 192">
              <a:extLst>
                <a:ext uri="{FF2B5EF4-FFF2-40B4-BE49-F238E27FC236}">
                  <a16:creationId xmlns:a16="http://schemas.microsoft.com/office/drawing/2014/main" id="{645C1474-40A2-40F7-990E-985A7B69DF3E}"/>
                </a:ext>
              </a:extLst>
            </p:cNvPr>
            <p:cNvGrpSpPr/>
            <p:nvPr/>
          </p:nvGrpSpPr>
          <p:grpSpPr>
            <a:xfrm>
              <a:off x="5416233" y="5157216"/>
              <a:ext cx="3217228" cy="634988"/>
              <a:chOff x="9133365" y="766625"/>
              <a:chExt cx="2543488" cy="675622"/>
            </a:xfrm>
          </p:grpSpPr>
          <p:sp>
            <p:nvSpPr>
              <p:cNvPr id="194" name="Freeform: Shape 193">
                <a:extLst>
                  <a:ext uri="{FF2B5EF4-FFF2-40B4-BE49-F238E27FC236}">
                    <a16:creationId xmlns:a16="http://schemas.microsoft.com/office/drawing/2014/main" id="{D894F0B1-2245-4CF8-B089-EAD78E3DC09E}"/>
                  </a:ext>
                </a:extLst>
              </p:cNvPr>
              <p:cNvSpPr/>
              <p:nvPr/>
            </p:nvSpPr>
            <p:spPr>
              <a:xfrm>
                <a:off x="9290049" y="803445"/>
                <a:ext cx="2330210" cy="596328"/>
              </a:xfrm>
              <a:custGeom>
                <a:avLst/>
                <a:gdLst>
                  <a:gd name="connsiteX0" fmla="*/ 575729 w 2387118"/>
                  <a:gd name="connsiteY0" fmla="*/ 0 h 647530"/>
                  <a:gd name="connsiteX1" fmla="*/ 1069657 w 2387118"/>
                  <a:gd name="connsiteY1" fmla="*/ 0 h 647530"/>
                  <a:gd name="connsiteX2" fmla="*/ 1088511 w 2387118"/>
                  <a:gd name="connsiteY2" fmla="*/ 64309 h 647530"/>
                  <a:gd name="connsiteX3" fmla="*/ 1221419 w 2387118"/>
                  <a:gd name="connsiteY3" fmla="*/ 219236 h 647530"/>
                  <a:gd name="connsiteX4" fmla="*/ 1354327 w 2387118"/>
                  <a:gd name="connsiteY4" fmla="*/ 64309 h 647530"/>
                  <a:gd name="connsiteX5" fmla="*/ 1373181 w 2387118"/>
                  <a:gd name="connsiteY5" fmla="*/ 0 h 647530"/>
                  <a:gd name="connsiteX6" fmla="*/ 1867109 w 2387118"/>
                  <a:gd name="connsiteY6" fmla="*/ 0 h 647530"/>
                  <a:gd name="connsiteX7" fmla="*/ 1885963 w 2387118"/>
                  <a:gd name="connsiteY7" fmla="*/ 64309 h 647530"/>
                  <a:gd name="connsiteX8" fmla="*/ 2018871 w 2387118"/>
                  <a:gd name="connsiteY8" fmla="*/ 219236 h 647530"/>
                  <a:gd name="connsiteX9" fmla="*/ 2151779 w 2387118"/>
                  <a:gd name="connsiteY9" fmla="*/ 64309 h 647530"/>
                  <a:gd name="connsiteX10" fmla="*/ 2165359 w 2387118"/>
                  <a:gd name="connsiteY10" fmla="*/ 17988 h 647530"/>
                  <a:gd name="connsiteX11" fmla="*/ 2189377 w 2387118"/>
                  <a:gd name="connsiteY11" fmla="*/ 25443 h 647530"/>
                  <a:gd name="connsiteX12" fmla="*/ 2387118 w 2387118"/>
                  <a:gd name="connsiteY12" fmla="*/ 323765 h 647530"/>
                  <a:gd name="connsiteX13" fmla="*/ 2361675 w 2387118"/>
                  <a:gd name="connsiteY13" fmla="*/ 449789 h 647530"/>
                  <a:gd name="connsiteX14" fmla="*/ 2340147 w 2387118"/>
                  <a:gd name="connsiteY14" fmla="*/ 489452 h 647530"/>
                  <a:gd name="connsiteX15" fmla="*/ 2328465 w 2387118"/>
                  <a:gd name="connsiteY15" fmla="*/ 479254 h 647530"/>
                  <a:gd name="connsiteX16" fmla="*/ 2133090 w 2387118"/>
                  <a:gd name="connsiteY16" fmla="*/ 420132 h 647530"/>
                  <a:gd name="connsiteX17" fmla="*/ 2104375 w 2387118"/>
                  <a:gd name="connsiteY17" fmla="*/ 622227 h 647530"/>
                  <a:gd name="connsiteX18" fmla="*/ 2110349 w 2387118"/>
                  <a:gd name="connsiteY18" fmla="*/ 642793 h 647530"/>
                  <a:gd name="connsiteX19" fmla="*/ 2063353 w 2387118"/>
                  <a:gd name="connsiteY19" fmla="*/ 647530 h 647530"/>
                  <a:gd name="connsiteX20" fmla="*/ 1793934 w 2387118"/>
                  <a:gd name="connsiteY20" fmla="*/ 647530 h 647530"/>
                  <a:gd name="connsiteX21" fmla="*/ 1793334 w 2387118"/>
                  <a:gd name="connsiteY21" fmla="*/ 642096 h 647530"/>
                  <a:gd name="connsiteX22" fmla="*/ 1620145 w 2387118"/>
                  <a:gd name="connsiteY22" fmla="*/ 319034 h 647530"/>
                  <a:gd name="connsiteX23" fmla="*/ 1446956 w 2387118"/>
                  <a:gd name="connsiteY23" fmla="*/ 642096 h 647530"/>
                  <a:gd name="connsiteX24" fmla="*/ 1446356 w 2387118"/>
                  <a:gd name="connsiteY24" fmla="*/ 647530 h 647530"/>
                  <a:gd name="connsiteX25" fmla="*/ 996482 w 2387118"/>
                  <a:gd name="connsiteY25" fmla="*/ 647530 h 647530"/>
                  <a:gd name="connsiteX26" fmla="*/ 995882 w 2387118"/>
                  <a:gd name="connsiteY26" fmla="*/ 642096 h 647530"/>
                  <a:gd name="connsiteX27" fmla="*/ 822693 w 2387118"/>
                  <a:gd name="connsiteY27" fmla="*/ 319034 h 647530"/>
                  <a:gd name="connsiteX28" fmla="*/ 649504 w 2387118"/>
                  <a:gd name="connsiteY28" fmla="*/ 642096 h 647530"/>
                  <a:gd name="connsiteX29" fmla="*/ 648905 w 2387118"/>
                  <a:gd name="connsiteY29" fmla="*/ 647530 h 647530"/>
                  <a:gd name="connsiteX30" fmla="*/ 331113 w 2387118"/>
                  <a:gd name="connsiteY30" fmla="*/ 647530 h 647530"/>
                  <a:gd name="connsiteX31" fmla="*/ 338463 w 2387118"/>
                  <a:gd name="connsiteY31" fmla="*/ 622227 h 647530"/>
                  <a:gd name="connsiteX32" fmla="*/ 309748 w 2387118"/>
                  <a:gd name="connsiteY32" fmla="*/ 420132 h 647530"/>
                  <a:gd name="connsiteX33" fmla="*/ 114373 w 2387118"/>
                  <a:gd name="connsiteY33" fmla="*/ 479254 h 647530"/>
                  <a:gd name="connsiteX34" fmla="*/ 67786 w 2387118"/>
                  <a:gd name="connsiteY34" fmla="*/ 519925 h 647530"/>
                  <a:gd name="connsiteX35" fmla="*/ 55294 w 2387118"/>
                  <a:gd name="connsiteY35" fmla="*/ 504785 h 647530"/>
                  <a:gd name="connsiteX36" fmla="*/ 0 w 2387118"/>
                  <a:gd name="connsiteY36" fmla="*/ 323765 h 647530"/>
                  <a:gd name="connsiteX37" fmla="*/ 258515 w 2387118"/>
                  <a:gd name="connsiteY37" fmla="*/ 6578 h 647530"/>
                  <a:gd name="connsiteX38" fmla="*/ 273685 w 2387118"/>
                  <a:gd name="connsiteY38" fmla="*/ 5049 h 647530"/>
                  <a:gd name="connsiteX39" fmla="*/ 291060 w 2387118"/>
                  <a:gd name="connsiteY39" fmla="*/ 64309 h 647530"/>
                  <a:gd name="connsiteX40" fmla="*/ 423967 w 2387118"/>
                  <a:gd name="connsiteY40" fmla="*/ 219236 h 647530"/>
                  <a:gd name="connsiteX41" fmla="*/ 556875 w 2387118"/>
                  <a:gd name="connsiteY41" fmla="*/ 64309 h 64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387118" h="647530">
                    <a:moveTo>
                      <a:pt x="575729" y="0"/>
                    </a:moveTo>
                    <a:lnTo>
                      <a:pt x="1069657" y="0"/>
                    </a:lnTo>
                    <a:lnTo>
                      <a:pt x="1088511" y="64309"/>
                    </a:lnTo>
                    <a:cubicBezTo>
                      <a:pt x="1122526" y="160031"/>
                      <a:pt x="1169516" y="219236"/>
                      <a:pt x="1221419" y="219236"/>
                    </a:cubicBezTo>
                    <a:cubicBezTo>
                      <a:pt x="1273323" y="219236"/>
                      <a:pt x="1320313" y="160031"/>
                      <a:pt x="1354327" y="64309"/>
                    </a:cubicBezTo>
                    <a:lnTo>
                      <a:pt x="1373181" y="0"/>
                    </a:lnTo>
                    <a:lnTo>
                      <a:pt x="1867109" y="0"/>
                    </a:lnTo>
                    <a:lnTo>
                      <a:pt x="1885963" y="64309"/>
                    </a:lnTo>
                    <a:cubicBezTo>
                      <a:pt x="1919978" y="160031"/>
                      <a:pt x="1966968" y="219236"/>
                      <a:pt x="2018871" y="219236"/>
                    </a:cubicBezTo>
                    <a:cubicBezTo>
                      <a:pt x="2070775" y="219236"/>
                      <a:pt x="2117765" y="160031"/>
                      <a:pt x="2151779" y="64309"/>
                    </a:cubicBezTo>
                    <a:lnTo>
                      <a:pt x="2165359" y="17988"/>
                    </a:lnTo>
                    <a:lnTo>
                      <a:pt x="2189377" y="25443"/>
                    </a:lnTo>
                    <a:cubicBezTo>
                      <a:pt x="2305581" y="74594"/>
                      <a:pt x="2387118" y="189658"/>
                      <a:pt x="2387118" y="323765"/>
                    </a:cubicBezTo>
                    <a:cubicBezTo>
                      <a:pt x="2387118" y="368468"/>
                      <a:pt x="2378058" y="411054"/>
                      <a:pt x="2361675" y="449789"/>
                    </a:cubicBezTo>
                    <a:lnTo>
                      <a:pt x="2340147" y="489452"/>
                    </a:lnTo>
                    <a:lnTo>
                      <a:pt x="2328465" y="479254"/>
                    </a:lnTo>
                    <a:cubicBezTo>
                      <a:pt x="2248304" y="416853"/>
                      <a:pt x="2176846" y="392215"/>
                      <a:pt x="2133090" y="420132"/>
                    </a:cubicBezTo>
                    <a:cubicBezTo>
                      <a:pt x="2089334" y="448050"/>
                      <a:pt x="2081564" y="523236"/>
                      <a:pt x="2104375" y="622227"/>
                    </a:cubicBezTo>
                    <a:lnTo>
                      <a:pt x="2110349" y="642793"/>
                    </a:lnTo>
                    <a:lnTo>
                      <a:pt x="2063353" y="647530"/>
                    </a:lnTo>
                    <a:lnTo>
                      <a:pt x="1793934" y="647530"/>
                    </a:lnTo>
                    <a:lnTo>
                      <a:pt x="1793334" y="642096"/>
                    </a:lnTo>
                    <a:cubicBezTo>
                      <a:pt x="1764800" y="452246"/>
                      <a:pt x="1698000" y="319034"/>
                      <a:pt x="1620145" y="319034"/>
                    </a:cubicBezTo>
                    <a:cubicBezTo>
                      <a:pt x="1542290" y="319034"/>
                      <a:pt x="1475490" y="452246"/>
                      <a:pt x="1446956" y="642096"/>
                    </a:cubicBezTo>
                    <a:lnTo>
                      <a:pt x="1446356" y="647530"/>
                    </a:lnTo>
                    <a:lnTo>
                      <a:pt x="996482" y="647530"/>
                    </a:lnTo>
                    <a:lnTo>
                      <a:pt x="995882" y="642096"/>
                    </a:lnTo>
                    <a:cubicBezTo>
                      <a:pt x="967348" y="452246"/>
                      <a:pt x="900548" y="319034"/>
                      <a:pt x="822693" y="319034"/>
                    </a:cubicBezTo>
                    <a:cubicBezTo>
                      <a:pt x="744838" y="319034"/>
                      <a:pt x="678038" y="452246"/>
                      <a:pt x="649504" y="642096"/>
                    </a:cubicBezTo>
                    <a:lnTo>
                      <a:pt x="648905" y="647530"/>
                    </a:lnTo>
                    <a:lnTo>
                      <a:pt x="331113" y="647530"/>
                    </a:lnTo>
                    <a:lnTo>
                      <a:pt x="338463" y="622227"/>
                    </a:lnTo>
                    <a:cubicBezTo>
                      <a:pt x="361274" y="523236"/>
                      <a:pt x="353505" y="448050"/>
                      <a:pt x="309748" y="420132"/>
                    </a:cubicBezTo>
                    <a:cubicBezTo>
                      <a:pt x="265992" y="392215"/>
                      <a:pt x="194534" y="416853"/>
                      <a:pt x="114373" y="479254"/>
                    </a:cubicBezTo>
                    <a:lnTo>
                      <a:pt x="67786" y="519925"/>
                    </a:lnTo>
                    <a:lnTo>
                      <a:pt x="55294" y="504785"/>
                    </a:lnTo>
                    <a:cubicBezTo>
                      <a:pt x="20385" y="453112"/>
                      <a:pt x="0" y="390819"/>
                      <a:pt x="0" y="323765"/>
                    </a:cubicBezTo>
                    <a:cubicBezTo>
                      <a:pt x="0" y="167306"/>
                      <a:pt x="110981" y="36768"/>
                      <a:pt x="258515" y="6578"/>
                    </a:cubicBezTo>
                    <a:lnTo>
                      <a:pt x="273685" y="5049"/>
                    </a:lnTo>
                    <a:lnTo>
                      <a:pt x="291060" y="64309"/>
                    </a:lnTo>
                    <a:cubicBezTo>
                      <a:pt x="325074" y="160031"/>
                      <a:pt x="372064" y="219236"/>
                      <a:pt x="423967" y="219236"/>
                    </a:cubicBezTo>
                    <a:cubicBezTo>
                      <a:pt x="475871" y="219236"/>
                      <a:pt x="522861" y="160031"/>
                      <a:pt x="556875" y="6430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5" name="Rectangle: Rounded Corners 194">
                <a:extLst>
                  <a:ext uri="{FF2B5EF4-FFF2-40B4-BE49-F238E27FC236}">
                    <a16:creationId xmlns:a16="http://schemas.microsoft.com/office/drawing/2014/main" id="{5B8E5E58-5448-4B57-A13C-2668A9B558BD}"/>
                  </a:ext>
                </a:extLst>
              </p:cNvPr>
              <p:cNvSpPr/>
              <p:nvPr/>
            </p:nvSpPr>
            <p:spPr>
              <a:xfrm>
                <a:off x="9133365" y="766625"/>
                <a:ext cx="2543488" cy="675622"/>
              </a:xfrm>
              <a:prstGeom prst="roundRect">
                <a:avLst>
                  <a:gd name="adj" fmla="val 38473"/>
                </a:avLst>
              </a:prstGeom>
              <a:solidFill>
                <a:schemeClr val="tx1">
                  <a:alpha val="50196"/>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Mitochondrial </a:t>
                </a:r>
              </a:p>
              <a:p>
                <a:r>
                  <a:rPr lang="en-US" b="1" dirty="0">
                    <a:solidFill>
                      <a:schemeClr val="bg1"/>
                    </a:solidFill>
                  </a:rPr>
                  <a:t>Homeostasis</a:t>
                </a:r>
                <a:endParaRPr lang="en-US" dirty="0">
                  <a:solidFill>
                    <a:schemeClr val="bg1"/>
                  </a:solidFill>
                </a:endParaRPr>
              </a:p>
            </p:txBody>
          </p:sp>
        </p:grpSp>
        <p:cxnSp>
          <p:nvCxnSpPr>
            <p:cNvPr id="198" name="Connector: Curved 96">
              <a:extLst>
                <a:ext uri="{FF2B5EF4-FFF2-40B4-BE49-F238E27FC236}">
                  <a16:creationId xmlns:a16="http://schemas.microsoft.com/office/drawing/2014/main" id="{571ABF6D-54B3-4FA9-9CE6-7BD8569A8CB9}"/>
                </a:ext>
              </a:extLst>
            </p:cNvPr>
            <p:cNvCxnSpPr>
              <a:cxnSpLocks/>
              <a:endCxn id="195" idx="1"/>
            </p:cNvCxnSpPr>
            <p:nvPr/>
          </p:nvCxnSpPr>
          <p:spPr>
            <a:xfrm>
              <a:off x="4856718" y="5471042"/>
              <a:ext cx="559515" cy="366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9" name="Group 378">
            <a:extLst>
              <a:ext uri="{FF2B5EF4-FFF2-40B4-BE49-F238E27FC236}">
                <a16:creationId xmlns:a16="http://schemas.microsoft.com/office/drawing/2014/main" id="{063C789B-C527-41F1-BC2A-67907C01D6FE}"/>
              </a:ext>
            </a:extLst>
          </p:cNvPr>
          <p:cNvGrpSpPr/>
          <p:nvPr/>
        </p:nvGrpSpPr>
        <p:grpSpPr>
          <a:xfrm>
            <a:off x="6938006" y="5194681"/>
            <a:ext cx="3229580" cy="305073"/>
            <a:chOff x="6938006" y="5194681"/>
            <a:chExt cx="3229580" cy="305073"/>
          </a:xfrm>
        </p:grpSpPr>
        <p:sp>
          <p:nvSpPr>
            <p:cNvPr id="207" name="Rectangle: Rounded Corners 206">
              <a:extLst>
                <a:ext uri="{FF2B5EF4-FFF2-40B4-BE49-F238E27FC236}">
                  <a16:creationId xmlns:a16="http://schemas.microsoft.com/office/drawing/2014/main" id="{FF52B2B9-1B27-4321-942B-BD3925415C8E}"/>
                </a:ext>
              </a:extLst>
            </p:cNvPr>
            <p:cNvSpPr/>
            <p:nvPr/>
          </p:nvSpPr>
          <p:spPr>
            <a:xfrm>
              <a:off x="6938006" y="5194681"/>
              <a:ext cx="1596226" cy="299743"/>
            </a:xfrm>
            <a:prstGeom prst="roundRect">
              <a:avLst>
                <a:gd name="adj" fmla="val 38473"/>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Cytochrome C</a:t>
              </a:r>
              <a:endParaRPr lang="en-US" dirty="0">
                <a:solidFill>
                  <a:schemeClr val="tx1"/>
                </a:solidFill>
              </a:endParaRPr>
            </a:p>
          </p:txBody>
        </p:sp>
        <p:sp>
          <p:nvSpPr>
            <p:cNvPr id="209" name="Rectangle: Rounded Corners 208">
              <a:extLst>
                <a:ext uri="{FF2B5EF4-FFF2-40B4-BE49-F238E27FC236}">
                  <a16:creationId xmlns:a16="http://schemas.microsoft.com/office/drawing/2014/main" id="{A588F56D-6CBA-4740-9435-37DC9312C8A2}"/>
                </a:ext>
              </a:extLst>
            </p:cNvPr>
            <p:cNvSpPr/>
            <p:nvPr/>
          </p:nvSpPr>
          <p:spPr>
            <a:xfrm>
              <a:off x="9093250" y="5200011"/>
              <a:ext cx="1074336" cy="299743"/>
            </a:xfrm>
            <a:prstGeom prst="roundRect">
              <a:avLst>
                <a:gd name="adj" fmla="val 384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rgbClr val="FF0000"/>
                  </a:solidFill>
                </a:rPr>
                <a:t>Apoptosome</a:t>
              </a:r>
              <a:endParaRPr lang="en-US" sz="1200" dirty="0">
                <a:solidFill>
                  <a:schemeClr val="tx1"/>
                </a:solidFill>
              </a:endParaRPr>
            </a:p>
          </p:txBody>
        </p:sp>
        <p:cxnSp>
          <p:nvCxnSpPr>
            <p:cNvPr id="210" name="Connector: Curved 96">
              <a:extLst>
                <a:ext uri="{FF2B5EF4-FFF2-40B4-BE49-F238E27FC236}">
                  <a16:creationId xmlns:a16="http://schemas.microsoft.com/office/drawing/2014/main" id="{B1283D66-BE97-4AE3-B0FD-DA9C513534AF}"/>
                </a:ext>
              </a:extLst>
            </p:cNvPr>
            <p:cNvCxnSpPr>
              <a:cxnSpLocks/>
              <a:stCxn id="207" idx="3"/>
              <a:endCxn id="209" idx="1"/>
            </p:cNvCxnSpPr>
            <p:nvPr/>
          </p:nvCxnSpPr>
          <p:spPr>
            <a:xfrm>
              <a:off x="8534232" y="5344553"/>
              <a:ext cx="559018" cy="533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80" name="Group 379">
            <a:extLst>
              <a:ext uri="{FF2B5EF4-FFF2-40B4-BE49-F238E27FC236}">
                <a16:creationId xmlns:a16="http://schemas.microsoft.com/office/drawing/2014/main" id="{CF60F965-6439-4AA9-90F9-246954595DBB}"/>
              </a:ext>
            </a:extLst>
          </p:cNvPr>
          <p:cNvGrpSpPr/>
          <p:nvPr/>
        </p:nvGrpSpPr>
        <p:grpSpPr>
          <a:xfrm>
            <a:off x="8450580" y="5497472"/>
            <a:ext cx="1707700" cy="299743"/>
            <a:chOff x="8450580" y="5497472"/>
            <a:chExt cx="1707700" cy="299743"/>
          </a:xfrm>
        </p:grpSpPr>
        <p:sp>
          <p:nvSpPr>
            <p:cNvPr id="206" name="Rectangle: Rounded Corners 205">
              <a:extLst>
                <a:ext uri="{FF2B5EF4-FFF2-40B4-BE49-F238E27FC236}">
                  <a16:creationId xmlns:a16="http://schemas.microsoft.com/office/drawing/2014/main" id="{60A02CE5-B7CE-414B-BADC-B86D9EA66F24}"/>
                </a:ext>
              </a:extLst>
            </p:cNvPr>
            <p:cNvSpPr/>
            <p:nvPr/>
          </p:nvSpPr>
          <p:spPr>
            <a:xfrm>
              <a:off x="9083944" y="5497472"/>
              <a:ext cx="1074336" cy="299743"/>
            </a:xfrm>
            <a:prstGeom prst="roundRect">
              <a:avLst>
                <a:gd name="adj" fmla="val 384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Caspase</a:t>
              </a:r>
              <a:endParaRPr lang="en-US" dirty="0">
                <a:solidFill>
                  <a:schemeClr val="tx1"/>
                </a:solidFill>
              </a:endParaRPr>
            </a:p>
          </p:txBody>
        </p:sp>
        <p:cxnSp>
          <p:nvCxnSpPr>
            <p:cNvPr id="213" name="Connector: Curved 96">
              <a:extLst>
                <a:ext uri="{FF2B5EF4-FFF2-40B4-BE49-F238E27FC236}">
                  <a16:creationId xmlns:a16="http://schemas.microsoft.com/office/drawing/2014/main" id="{C44D0177-B4E3-454E-BB25-5E488393404C}"/>
                </a:ext>
              </a:extLst>
            </p:cNvPr>
            <p:cNvCxnSpPr>
              <a:cxnSpLocks/>
              <a:stCxn id="206" idx="1"/>
            </p:cNvCxnSpPr>
            <p:nvPr/>
          </p:nvCxnSpPr>
          <p:spPr>
            <a:xfrm flipH="1">
              <a:off x="8450580" y="5647344"/>
              <a:ext cx="633364" cy="1616"/>
            </a:xfrm>
            <a:prstGeom prst="straightConnector1">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grpSp>
      <p:grpSp>
        <p:nvGrpSpPr>
          <p:cNvPr id="381" name="Group 380">
            <a:extLst>
              <a:ext uri="{FF2B5EF4-FFF2-40B4-BE49-F238E27FC236}">
                <a16:creationId xmlns:a16="http://schemas.microsoft.com/office/drawing/2014/main" id="{B0FB132B-97B8-4906-9465-A985CAF959C4}"/>
              </a:ext>
            </a:extLst>
          </p:cNvPr>
          <p:cNvGrpSpPr/>
          <p:nvPr/>
        </p:nvGrpSpPr>
        <p:grpSpPr>
          <a:xfrm>
            <a:off x="4591050" y="5362338"/>
            <a:ext cx="4219896" cy="399623"/>
            <a:chOff x="4591050" y="5362338"/>
            <a:chExt cx="4219896" cy="399623"/>
          </a:xfrm>
        </p:grpSpPr>
        <p:cxnSp>
          <p:nvCxnSpPr>
            <p:cNvPr id="217" name="Connector: Curved 106">
              <a:extLst>
                <a:ext uri="{FF2B5EF4-FFF2-40B4-BE49-F238E27FC236}">
                  <a16:creationId xmlns:a16="http://schemas.microsoft.com/office/drawing/2014/main" id="{305F1541-9078-4C31-B77E-5685A5BA0EB5}"/>
                </a:ext>
              </a:extLst>
            </p:cNvPr>
            <p:cNvCxnSpPr>
              <a:cxnSpLocks/>
              <a:stCxn id="52" idx="2"/>
            </p:cNvCxnSpPr>
            <p:nvPr/>
          </p:nvCxnSpPr>
          <p:spPr>
            <a:xfrm rot="5400000" flipH="1" flipV="1">
              <a:off x="6537529" y="3415859"/>
              <a:ext cx="217407" cy="4110366"/>
            </a:xfrm>
            <a:prstGeom prst="bentConnector4">
              <a:avLst>
                <a:gd name="adj1" fmla="val -131436"/>
                <a:gd name="adj2" fmla="val 99884"/>
              </a:avLst>
            </a:prstGeom>
            <a:ln w="76200">
              <a:solidFill>
                <a:schemeClr val="accent6"/>
              </a:solidFill>
              <a:tailEnd type="oval"/>
            </a:ln>
            <a:effectLst/>
          </p:spPr>
          <p:style>
            <a:lnRef idx="1">
              <a:schemeClr val="accent1"/>
            </a:lnRef>
            <a:fillRef idx="0">
              <a:schemeClr val="accent1"/>
            </a:fillRef>
            <a:effectRef idx="0">
              <a:schemeClr val="accent1"/>
            </a:effectRef>
            <a:fontRef idx="minor">
              <a:schemeClr val="tx1"/>
            </a:fontRef>
          </p:style>
        </p:cxnSp>
        <p:sp>
          <p:nvSpPr>
            <p:cNvPr id="230" name="Flowchart: Connector 229">
              <a:extLst>
                <a:ext uri="{FF2B5EF4-FFF2-40B4-BE49-F238E27FC236}">
                  <a16:creationId xmlns:a16="http://schemas.microsoft.com/office/drawing/2014/main" id="{C3C66834-3E7A-40EF-B3A7-738C5DAA8BE1}"/>
                </a:ext>
              </a:extLst>
            </p:cNvPr>
            <p:cNvSpPr>
              <a:spLocks noChangeAspect="1"/>
            </p:cNvSpPr>
            <p:nvPr/>
          </p:nvSpPr>
          <p:spPr>
            <a:xfrm>
              <a:off x="8584249" y="5535264"/>
              <a:ext cx="226697" cy="226697"/>
            </a:xfrm>
            <a:prstGeom prst="flowChartConnector">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0" name="Flowchart: Connector 289">
            <a:extLst>
              <a:ext uri="{FF2B5EF4-FFF2-40B4-BE49-F238E27FC236}">
                <a16:creationId xmlns:a16="http://schemas.microsoft.com/office/drawing/2014/main" id="{E71B8575-6F96-4589-B4CF-CC17D594C376}"/>
              </a:ext>
            </a:extLst>
          </p:cNvPr>
          <p:cNvSpPr>
            <a:spLocks noChangeAspect="1"/>
          </p:cNvSpPr>
          <p:nvPr/>
        </p:nvSpPr>
        <p:spPr>
          <a:xfrm>
            <a:off x="4649843" y="6016606"/>
            <a:ext cx="89162" cy="89162"/>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9" name="Group 388">
            <a:extLst>
              <a:ext uri="{FF2B5EF4-FFF2-40B4-BE49-F238E27FC236}">
                <a16:creationId xmlns:a16="http://schemas.microsoft.com/office/drawing/2014/main" id="{A1DCFF30-D632-42EF-9C37-B680FEB46A15}"/>
              </a:ext>
            </a:extLst>
          </p:cNvPr>
          <p:cNvGrpSpPr/>
          <p:nvPr/>
        </p:nvGrpSpPr>
        <p:grpSpPr>
          <a:xfrm>
            <a:off x="4171222" y="6536103"/>
            <a:ext cx="1368520" cy="215060"/>
            <a:chOff x="4171222" y="6536103"/>
            <a:chExt cx="1368520" cy="215060"/>
          </a:xfrm>
        </p:grpSpPr>
        <p:sp>
          <p:nvSpPr>
            <p:cNvPr id="257" name="Rectangle: Rounded Corners 256">
              <a:extLst>
                <a:ext uri="{FF2B5EF4-FFF2-40B4-BE49-F238E27FC236}">
                  <a16:creationId xmlns:a16="http://schemas.microsoft.com/office/drawing/2014/main" id="{FEA00C89-EDD9-4DCF-8954-F23DEB6B61F3}"/>
                </a:ext>
              </a:extLst>
            </p:cNvPr>
            <p:cNvSpPr/>
            <p:nvPr/>
          </p:nvSpPr>
          <p:spPr>
            <a:xfrm>
              <a:off x="4171222" y="6536103"/>
              <a:ext cx="782940" cy="215060"/>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AMPK</a:t>
              </a:r>
            </a:p>
          </p:txBody>
        </p:sp>
        <p:cxnSp>
          <p:nvCxnSpPr>
            <p:cNvPr id="301" name="Connector: Curved 130">
              <a:extLst>
                <a:ext uri="{FF2B5EF4-FFF2-40B4-BE49-F238E27FC236}">
                  <a16:creationId xmlns:a16="http://schemas.microsoft.com/office/drawing/2014/main" id="{AC7FF034-33F7-4793-93A9-50D25D8AA685}"/>
                </a:ext>
              </a:extLst>
            </p:cNvPr>
            <p:cNvCxnSpPr>
              <a:cxnSpLocks/>
              <a:stCxn id="258" idx="1"/>
              <a:endCxn id="257" idx="3"/>
            </p:cNvCxnSpPr>
            <p:nvPr/>
          </p:nvCxnSpPr>
          <p:spPr>
            <a:xfrm rot="10800000">
              <a:off x="4954163" y="6643633"/>
              <a:ext cx="585579" cy="236"/>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grpSp>
      <p:grpSp>
        <p:nvGrpSpPr>
          <p:cNvPr id="388" name="Group 387">
            <a:extLst>
              <a:ext uri="{FF2B5EF4-FFF2-40B4-BE49-F238E27FC236}">
                <a16:creationId xmlns:a16="http://schemas.microsoft.com/office/drawing/2014/main" id="{FA038F64-EE01-4CC3-842E-7170D4790D88}"/>
              </a:ext>
            </a:extLst>
          </p:cNvPr>
          <p:cNvGrpSpPr/>
          <p:nvPr/>
        </p:nvGrpSpPr>
        <p:grpSpPr>
          <a:xfrm>
            <a:off x="7250746" y="6531390"/>
            <a:ext cx="1283486" cy="215060"/>
            <a:chOff x="7250746" y="6531390"/>
            <a:chExt cx="1283486" cy="215060"/>
          </a:xfrm>
        </p:grpSpPr>
        <p:sp>
          <p:nvSpPr>
            <p:cNvPr id="255" name="Rectangle: Rounded Corners 254">
              <a:extLst>
                <a:ext uri="{FF2B5EF4-FFF2-40B4-BE49-F238E27FC236}">
                  <a16:creationId xmlns:a16="http://schemas.microsoft.com/office/drawing/2014/main" id="{E62D1BD2-5480-46A5-BD79-160F2F727A33}"/>
                </a:ext>
              </a:extLst>
            </p:cNvPr>
            <p:cNvSpPr/>
            <p:nvPr/>
          </p:nvSpPr>
          <p:spPr>
            <a:xfrm>
              <a:off x="7763763" y="6531390"/>
              <a:ext cx="770469" cy="215060"/>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mTOR</a:t>
              </a:r>
            </a:p>
          </p:txBody>
        </p:sp>
        <p:cxnSp>
          <p:nvCxnSpPr>
            <p:cNvPr id="304" name="Connector: Curved 98">
              <a:extLst>
                <a:ext uri="{FF2B5EF4-FFF2-40B4-BE49-F238E27FC236}">
                  <a16:creationId xmlns:a16="http://schemas.microsoft.com/office/drawing/2014/main" id="{30DF3F49-96A1-40B1-89C2-8207DE3AB3FA}"/>
                </a:ext>
              </a:extLst>
            </p:cNvPr>
            <p:cNvCxnSpPr>
              <a:cxnSpLocks/>
              <a:stCxn id="258" idx="3"/>
              <a:endCxn id="255" idx="1"/>
            </p:cNvCxnSpPr>
            <p:nvPr/>
          </p:nvCxnSpPr>
          <p:spPr>
            <a:xfrm flipV="1">
              <a:off x="7250746" y="6638920"/>
              <a:ext cx="513017" cy="4949"/>
            </a:xfrm>
            <a:prstGeom prst="bentConnector3">
              <a:avLst>
                <a:gd name="adj1" fmla="val 50000"/>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3" name="Group 372">
            <a:extLst>
              <a:ext uri="{FF2B5EF4-FFF2-40B4-BE49-F238E27FC236}">
                <a16:creationId xmlns:a16="http://schemas.microsoft.com/office/drawing/2014/main" id="{6CC06189-41F1-4B83-B578-937CB8D7C697}"/>
              </a:ext>
            </a:extLst>
          </p:cNvPr>
          <p:cNvGrpSpPr/>
          <p:nvPr/>
        </p:nvGrpSpPr>
        <p:grpSpPr>
          <a:xfrm>
            <a:off x="8201030" y="1317509"/>
            <a:ext cx="3942469" cy="1756304"/>
            <a:chOff x="8201030" y="1317509"/>
            <a:chExt cx="3942469" cy="1756304"/>
          </a:xfrm>
        </p:grpSpPr>
        <p:sp>
          <p:nvSpPr>
            <p:cNvPr id="146" name="Arrow: Down 145">
              <a:extLst>
                <a:ext uri="{FF2B5EF4-FFF2-40B4-BE49-F238E27FC236}">
                  <a16:creationId xmlns:a16="http://schemas.microsoft.com/office/drawing/2014/main" id="{75C72C4F-7853-484F-8784-772323DB3FC8}"/>
                </a:ext>
              </a:extLst>
            </p:cNvPr>
            <p:cNvSpPr/>
            <p:nvPr/>
          </p:nvSpPr>
          <p:spPr>
            <a:xfrm>
              <a:off x="8300720" y="1317509"/>
              <a:ext cx="3842779" cy="354604"/>
            </a:xfrm>
            <a:prstGeom prst="downArrow">
              <a:avLst>
                <a:gd name="adj1" fmla="val 63790"/>
                <a:gd name="adj2" fmla="val 60028"/>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3" name="Group 352">
              <a:extLst>
                <a:ext uri="{FF2B5EF4-FFF2-40B4-BE49-F238E27FC236}">
                  <a16:creationId xmlns:a16="http://schemas.microsoft.com/office/drawing/2014/main" id="{34766F7C-8C31-4659-BF99-51B9FFBFBBB1}"/>
                </a:ext>
              </a:extLst>
            </p:cNvPr>
            <p:cNvGrpSpPr/>
            <p:nvPr/>
          </p:nvGrpSpPr>
          <p:grpSpPr>
            <a:xfrm>
              <a:off x="8201030" y="1702711"/>
              <a:ext cx="3942469" cy="1371102"/>
              <a:chOff x="8201030" y="1702711"/>
              <a:chExt cx="3942469" cy="1371102"/>
            </a:xfrm>
          </p:grpSpPr>
          <p:sp>
            <p:nvSpPr>
              <p:cNvPr id="147" name="Rectangle: Rounded Corners 146">
                <a:extLst>
                  <a:ext uri="{FF2B5EF4-FFF2-40B4-BE49-F238E27FC236}">
                    <a16:creationId xmlns:a16="http://schemas.microsoft.com/office/drawing/2014/main" id="{E3212C2C-B062-412E-A845-BA2F74B728D5}"/>
                  </a:ext>
                </a:extLst>
              </p:cNvPr>
              <p:cNvSpPr/>
              <p:nvPr/>
            </p:nvSpPr>
            <p:spPr>
              <a:xfrm>
                <a:off x="8201031" y="1702711"/>
                <a:ext cx="3942468" cy="679712"/>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chemeClr val="tx1"/>
                    </a:solidFill>
                  </a:rPr>
                  <a:t>↓Egln1 → trabecular bone formation↑</a:t>
                </a:r>
              </a:p>
              <a:p>
                <a:pPr algn="ctr"/>
                <a:r>
                  <a:rPr lang="en-US" sz="1500" b="1" dirty="0">
                    <a:solidFill>
                      <a:schemeClr val="tx1"/>
                    </a:solidFill>
                  </a:rPr>
                  <a:t>                  Bone mineral density &amp; strength ↑</a:t>
                </a:r>
              </a:p>
              <a:p>
                <a:r>
                  <a:rPr lang="en-US" sz="1500" b="1" dirty="0">
                    <a:solidFill>
                      <a:schemeClr val="tx1"/>
                    </a:solidFill>
                  </a:rPr>
                  <a:t>↑ Pdk1 → collagen hydroxylation ↓</a:t>
                </a:r>
              </a:p>
            </p:txBody>
          </p:sp>
          <p:sp>
            <p:nvSpPr>
              <p:cNvPr id="319" name="TextBox 318">
                <a:extLst>
                  <a:ext uri="{FF2B5EF4-FFF2-40B4-BE49-F238E27FC236}">
                    <a16:creationId xmlns:a16="http://schemas.microsoft.com/office/drawing/2014/main" id="{2BAC3545-DB99-4447-9017-0F703D90F3FB}"/>
                  </a:ext>
                </a:extLst>
              </p:cNvPr>
              <p:cNvSpPr txBox="1"/>
              <p:nvPr/>
            </p:nvSpPr>
            <p:spPr>
              <a:xfrm>
                <a:off x="8201030" y="2381316"/>
                <a:ext cx="3922916" cy="692497"/>
              </a:xfrm>
              <a:prstGeom prst="rect">
                <a:avLst/>
              </a:prstGeom>
              <a:noFill/>
            </p:spPr>
            <p:txBody>
              <a:bodyPr wrap="square" lIns="0" tIns="0" rIns="0" bIns="0" numCol="2" rtlCol="0" anchor="ctr" anchorCtr="0">
                <a:spAutoFit/>
              </a:bodyPr>
              <a:lstStyle/>
              <a:p>
                <a:r>
                  <a:rPr lang="en-US" sz="900" dirty="0"/>
                  <a:t>Wu C , et al (</a:t>
                </a:r>
                <a:r>
                  <a:rPr lang="en-US" sz="900" b="1" dirty="0"/>
                  <a:t>2015</a:t>
                </a:r>
                <a:r>
                  <a:rPr lang="en-US" sz="900" dirty="0"/>
                  <a:t>) </a:t>
                </a:r>
                <a:r>
                  <a:rPr lang="en-US" sz="900" i="1" dirty="0"/>
                  <a:t>Genes Dev</a:t>
                </a:r>
                <a:r>
                  <a:rPr lang="en-US" sz="900" dirty="0"/>
                  <a:t>; </a:t>
                </a:r>
              </a:p>
              <a:p>
                <a:r>
                  <a:rPr lang="en-US" sz="900" dirty="0"/>
                  <a:t>Huang J, et al (</a:t>
                </a:r>
                <a:r>
                  <a:rPr lang="en-US" sz="900" b="1" dirty="0"/>
                  <a:t>2015</a:t>
                </a:r>
                <a:r>
                  <a:rPr lang="en-US" sz="900" dirty="0"/>
                  <a:t>) </a:t>
                </a:r>
                <a:r>
                  <a:rPr lang="en-US" sz="900" i="1" dirty="0"/>
                  <a:t>Mol Med Rep</a:t>
                </a:r>
                <a:r>
                  <a:rPr lang="en-US" sz="900" dirty="0"/>
                  <a:t>; </a:t>
                </a:r>
              </a:p>
              <a:p>
                <a:r>
                  <a:rPr lang="en-US" sz="900" dirty="0"/>
                  <a:t>Liu X, et al (</a:t>
                </a:r>
                <a:r>
                  <a:rPr lang="en-US" sz="900" b="1" dirty="0"/>
                  <a:t>2014</a:t>
                </a:r>
                <a:r>
                  <a:rPr lang="en-US" sz="900" dirty="0"/>
                  <a:t>) </a:t>
                </a:r>
                <a:r>
                  <a:rPr lang="en-US" sz="900" i="1" dirty="0"/>
                  <a:t>Cell </a:t>
                </a:r>
                <a:r>
                  <a:rPr lang="en-US" sz="900" i="1" dirty="0" err="1"/>
                  <a:t>Biochem</a:t>
                </a:r>
                <a:r>
                  <a:rPr lang="en-US" sz="900" i="1" dirty="0"/>
                  <a:t> </a:t>
                </a:r>
                <a:r>
                  <a:rPr lang="en-US" sz="900" i="1" dirty="0" err="1"/>
                  <a:t>Biophys</a:t>
                </a:r>
                <a:r>
                  <a:rPr lang="en-US" sz="900" dirty="0"/>
                  <a:t>; </a:t>
                </a:r>
              </a:p>
              <a:p>
                <a:r>
                  <a:rPr lang="en-US" sz="900" dirty="0"/>
                  <a:t>Peng J, et al (</a:t>
                </a:r>
                <a:r>
                  <a:rPr lang="en-US" sz="900" b="1" dirty="0"/>
                  <a:t>2014</a:t>
                </a:r>
                <a:r>
                  <a:rPr lang="en-US" sz="900" dirty="0"/>
                  <a:t>) </a:t>
                </a:r>
                <a:r>
                  <a:rPr lang="en-US" sz="900" i="1" dirty="0" err="1"/>
                  <a:t>PloS</a:t>
                </a:r>
                <a:r>
                  <a:rPr lang="en-US" sz="900" i="1" dirty="0"/>
                  <a:t> One</a:t>
                </a:r>
                <a:r>
                  <a:rPr lang="en-US" sz="900" dirty="0"/>
                  <a:t>; </a:t>
                </a:r>
              </a:p>
              <a:p>
                <a:r>
                  <a:rPr lang="en-US" sz="900" dirty="0" err="1"/>
                  <a:t>Bentovim</a:t>
                </a:r>
                <a:r>
                  <a:rPr lang="en-US" sz="900" dirty="0"/>
                  <a:t> L, et al (</a:t>
                </a:r>
                <a:r>
                  <a:rPr lang="en-US" sz="900" b="1" dirty="0"/>
                  <a:t>2013</a:t>
                </a:r>
                <a:r>
                  <a:rPr lang="en-US" sz="900" dirty="0"/>
                  <a:t>) </a:t>
                </a:r>
                <a:r>
                  <a:rPr lang="en-US" sz="900" i="1" dirty="0"/>
                  <a:t>Development</a:t>
                </a:r>
                <a:r>
                  <a:rPr lang="en-US" sz="900" dirty="0"/>
                  <a:t>; </a:t>
                </a:r>
              </a:p>
              <a:p>
                <a:r>
                  <a:rPr lang="en-US" sz="900" dirty="0"/>
                  <a:t>Zhang W, et al (</a:t>
                </a:r>
                <a:r>
                  <a:rPr lang="en-US" sz="900" b="1" dirty="0"/>
                  <a:t>2012</a:t>
                </a:r>
                <a:r>
                  <a:rPr lang="en-US" sz="900" dirty="0"/>
                  <a:t>) </a:t>
                </a:r>
                <a:r>
                  <a:rPr lang="en-US" sz="900" i="1" dirty="0"/>
                  <a:t>J </a:t>
                </a:r>
                <a:r>
                  <a:rPr lang="en-US" sz="900" i="1" dirty="0" err="1"/>
                  <a:t>Orthop</a:t>
                </a:r>
                <a:r>
                  <a:rPr lang="en-US" sz="900" i="1" dirty="0"/>
                  <a:t> Sci</a:t>
                </a:r>
                <a:r>
                  <a:rPr lang="en-US" sz="900" dirty="0"/>
                  <a:t>; </a:t>
                </a:r>
              </a:p>
              <a:p>
                <a:r>
                  <a:rPr lang="en-US" sz="900" dirty="0"/>
                  <a:t>Stewart R, et al (</a:t>
                </a:r>
                <a:r>
                  <a:rPr lang="en-US" sz="900" b="1" dirty="0"/>
                  <a:t>2011</a:t>
                </a:r>
                <a:r>
                  <a:rPr lang="en-US" sz="900" dirty="0"/>
                  <a:t>) </a:t>
                </a:r>
                <a:r>
                  <a:rPr lang="en-US" sz="900" i="1" dirty="0"/>
                  <a:t>J </a:t>
                </a:r>
                <a:r>
                  <a:rPr lang="en-US" sz="900" i="1" dirty="0" err="1"/>
                  <a:t>Orthop</a:t>
                </a:r>
                <a:r>
                  <a:rPr lang="en-US" sz="900" i="1" dirty="0"/>
                  <a:t> Trauma</a:t>
                </a:r>
                <a:r>
                  <a:rPr lang="en-US" sz="900" dirty="0"/>
                  <a:t>; </a:t>
                </a:r>
              </a:p>
              <a:p>
                <a:r>
                  <a:rPr lang="en-US" sz="900" dirty="0"/>
                  <a:t>Shen X, et al (</a:t>
                </a:r>
                <a:r>
                  <a:rPr lang="en-US" sz="900" b="1" dirty="0"/>
                  <a:t>2009</a:t>
                </a:r>
                <a:r>
                  <a:rPr lang="en-US" sz="900" dirty="0"/>
                  <a:t>) </a:t>
                </a:r>
                <a:r>
                  <a:rPr lang="en-US" sz="900" i="1" dirty="0"/>
                  <a:t>J </a:t>
                </a:r>
                <a:r>
                  <a:rPr lang="en-US" sz="900" i="1" dirty="0" err="1"/>
                  <a:t>Orthop</a:t>
                </a:r>
                <a:r>
                  <a:rPr lang="en-US" sz="900" i="1" dirty="0"/>
                  <a:t> Res</a:t>
                </a:r>
                <a:r>
                  <a:rPr lang="en-US" sz="900" dirty="0"/>
                  <a:t>; </a:t>
                </a:r>
              </a:p>
              <a:p>
                <a:r>
                  <a:rPr lang="en-US" sz="900" dirty="0"/>
                  <a:t>Wan C, et al (</a:t>
                </a:r>
                <a:r>
                  <a:rPr lang="en-US" sz="900" b="1" dirty="0"/>
                  <a:t>2008</a:t>
                </a:r>
                <a:r>
                  <a:rPr lang="en-US" sz="900" dirty="0"/>
                  <a:t>) </a:t>
                </a:r>
                <a:r>
                  <a:rPr lang="en-US" sz="900" i="1" dirty="0"/>
                  <a:t>Proc Natl </a:t>
                </a:r>
                <a:r>
                  <a:rPr lang="en-US" sz="900" i="1" dirty="0" err="1"/>
                  <a:t>Acad</a:t>
                </a:r>
                <a:r>
                  <a:rPr lang="en-US" sz="900" i="1" dirty="0"/>
                  <a:t> Sci</a:t>
                </a:r>
              </a:p>
            </p:txBody>
          </p:sp>
        </p:grpSp>
      </p:grpSp>
      <p:grpSp>
        <p:nvGrpSpPr>
          <p:cNvPr id="371" name="Group 370">
            <a:extLst>
              <a:ext uri="{FF2B5EF4-FFF2-40B4-BE49-F238E27FC236}">
                <a16:creationId xmlns:a16="http://schemas.microsoft.com/office/drawing/2014/main" id="{58CAB5A0-FCB3-4E63-B463-7BCF80FC355F}"/>
              </a:ext>
            </a:extLst>
          </p:cNvPr>
          <p:cNvGrpSpPr/>
          <p:nvPr/>
        </p:nvGrpSpPr>
        <p:grpSpPr>
          <a:xfrm>
            <a:off x="2268577" y="690292"/>
            <a:ext cx="5821008" cy="1177128"/>
            <a:chOff x="2268577" y="690292"/>
            <a:chExt cx="5821008" cy="1177128"/>
          </a:xfrm>
        </p:grpSpPr>
        <p:cxnSp>
          <p:nvCxnSpPr>
            <p:cNvPr id="140" name="Connector: Curved 139">
              <a:extLst>
                <a:ext uri="{FF2B5EF4-FFF2-40B4-BE49-F238E27FC236}">
                  <a16:creationId xmlns:a16="http://schemas.microsoft.com/office/drawing/2014/main" id="{C4E599A7-382E-4810-9499-BD1C8C39D47B}"/>
                </a:ext>
              </a:extLst>
            </p:cNvPr>
            <p:cNvCxnSpPr>
              <a:cxnSpLocks/>
              <a:stCxn id="133" idx="4"/>
              <a:endCxn id="364" idx="3"/>
            </p:cNvCxnSpPr>
            <p:nvPr/>
          </p:nvCxnSpPr>
          <p:spPr>
            <a:xfrm rot="5400000">
              <a:off x="4590517" y="-1631648"/>
              <a:ext cx="1177128" cy="5821008"/>
            </a:xfrm>
            <a:prstGeom prst="bentConnector3">
              <a:avLst>
                <a:gd name="adj1" fmla="val 124934"/>
              </a:avLst>
            </a:prstGeom>
            <a:ln w="76200">
              <a:solidFill>
                <a:srgbClr val="FF0000"/>
              </a:solidFill>
              <a:tailEnd type="triangle"/>
            </a:ln>
            <a:effectLst/>
          </p:spPr>
          <p:style>
            <a:lnRef idx="1">
              <a:schemeClr val="accent1"/>
            </a:lnRef>
            <a:fillRef idx="0">
              <a:schemeClr val="accent1"/>
            </a:fillRef>
            <a:effectRef idx="0">
              <a:schemeClr val="accent1"/>
            </a:effectRef>
            <a:fontRef idx="minor">
              <a:schemeClr val="tx1"/>
            </a:fontRef>
          </p:style>
        </p:cxnSp>
        <p:grpSp>
          <p:nvGrpSpPr>
            <p:cNvPr id="352" name="Group 351">
              <a:extLst>
                <a:ext uri="{FF2B5EF4-FFF2-40B4-BE49-F238E27FC236}">
                  <a16:creationId xmlns:a16="http://schemas.microsoft.com/office/drawing/2014/main" id="{8CF7D042-CCFE-4C45-996E-5F2AD84D414D}"/>
                </a:ext>
              </a:extLst>
            </p:cNvPr>
            <p:cNvGrpSpPr/>
            <p:nvPr/>
          </p:nvGrpSpPr>
          <p:grpSpPr>
            <a:xfrm>
              <a:off x="5119547" y="690292"/>
              <a:ext cx="2970038" cy="984202"/>
              <a:chOff x="5119547" y="690292"/>
              <a:chExt cx="2970038" cy="984202"/>
            </a:xfrm>
          </p:grpSpPr>
          <p:cxnSp>
            <p:nvCxnSpPr>
              <p:cNvPr id="136" name="Connector: Curved 135">
                <a:extLst>
                  <a:ext uri="{FF2B5EF4-FFF2-40B4-BE49-F238E27FC236}">
                    <a16:creationId xmlns:a16="http://schemas.microsoft.com/office/drawing/2014/main" id="{FB73A3C3-93E3-4968-8EE9-69F2E9F126BA}"/>
                  </a:ext>
                </a:extLst>
              </p:cNvPr>
              <p:cNvCxnSpPr>
                <a:cxnSpLocks/>
                <a:stCxn id="133" idx="4"/>
                <a:endCxn id="47" idx="0"/>
              </p:cNvCxnSpPr>
              <p:nvPr/>
            </p:nvCxnSpPr>
            <p:spPr>
              <a:xfrm rot="5400000">
                <a:off x="6112465" y="-302626"/>
                <a:ext cx="984202" cy="2970038"/>
              </a:xfrm>
              <a:prstGeom prst="bentConnector3">
                <a:avLst>
                  <a:gd name="adj1" fmla="val 68388"/>
                </a:avLst>
              </a:prstGeom>
              <a:ln w="76200">
                <a:solidFill>
                  <a:srgbClr val="FF0000"/>
                </a:solidFill>
                <a:tailEnd type="triangle"/>
              </a:ln>
              <a:effectLst/>
            </p:spPr>
            <p:style>
              <a:lnRef idx="1">
                <a:schemeClr val="accent1"/>
              </a:lnRef>
              <a:fillRef idx="0">
                <a:schemeClr val="accent1"/>
              </a:fillRef>
              <a:effectRef idx="0">
                <a:schemeClr val="accent1"/>
              </a:effectRef>
              <a:fontRef idx="minor">
                <a:schemeClr val="tx1"/>
              </a:fontRef>
            </p:style>
          </p:cxnSp>
          <p:sp>
            <p:nvSpPr>
              <p:cNvPr id="320" name="TextBox 319">
                <a:extLst>
                  <a:ext uri="{FF2B5EF4-FFF2-40B4-BE49-F238E27FC236}">
                    <a16:creationId xmlns:a16="http://schemas.microsoft.com/office/drawing/2014/main" id="{74BAB5D2-9F2A-412B-8C05-B7D1D8783D6D}"/>
                  </a:ext>
                </a:extLst>
              </p:cNvPr>
              <p:cNvSpPr txBox="1"/>
              <p:nvPr/>
            </p:nvSpPr>
            <p:spPr>
              <a:xfrm>
                <a:off x="5861967" y="1383993"/>
                <a:ext cx="1683523" cy="276999"/>
              </a:xfrm>
              <a:prstGeom prst="rect">
                <a:avLst/>
              </a:prstGeom>
              <a:noFill/>
            </p:spPr>
            <p:txBody>
              <a:bodyPr wrap="square" lIns="0" tIns="0" rIns="0" bIns="0" rtlCol="0" anchor="ctr" anchorCtr="0">
                <a:spAutoFit/>
              </a:bodyPr>
              <a:lstStyle/>
              <a:p>
                <a:pPr algn="ctr"/>
                <a:r>
                  <a:rPr lang="en-US" sz="900" dirty="0"/>
                  <a:t>Wenger RH, et al (</a:t>
                </a:r>
                <a:r>
                  <a:rPr lang="en-US" sz="900" b="1" dirty="0"/>
                  <a:t>2005</a:t>
                </a:r>
                <a:r>
                  <a:rPr lang="en-US" sz="900" dirty="0"/>
                  <a:t>) </a:t>
                </a:r>
                <a:r>
                  <a:rPr lang="en-US" sz="900" i="1" dirty="0"/>
                  <a:t>Sci Signal</a:t>
                </a:r>
                <a:r>
                  <a:rPr lang="en-US" sz="900" dirty="0"/>
                  <a:t>; Kim J, et al (</a:t>
                </a:r>
                <a:r>
                  <a:rPr lang="en-US" sz="900" b="1" dirty="0"/>
                  <a:t>2006</a:t>
                </a:r>
                <a:r>
                  <a:rPr lang="en-US" sz="900" dirty="0"/>
                  <a:t>) </a:t>
                </a:r>
                <a:r>
                  <a:rPr lang="en-US" sz="900" i="1" dirty="0"/>
                  <a:t>Cell </a:t>
                </a:r>
                <a:r>
                  <a:rPr lang="en-US" sz="900" i="1" dirty="0" err="1"/>
                  <a:t>Metab</a:t>
                </a:r>
                <a:endParaRPr lang="en-US" sz="900" i="1" dirty="0"/>
              </a:p>
            </p:txBody>
          </p:sp>
        </p:grpSp>
      </p:grpSp>
      <p:grpSp>
        <p:nvGrpSpPr>
          <p:cNvPr id="374" name="Group 373">
            <a:extLst>
              <a:ext uri="{FF2B5EF4-FFF2-40B4-BE49-F238E27FC236}">
                <a16:creationId xmlns:a16="http://schemas.microsoft.com/office/drawing/2014/main" id="{A28A777F-9AA8-4411-8306-2DB5B55498E1}"/>
              </a:ext>
            </a:extLst>
          </p:cNvPr>
          <p:cNvGrpSpPr/>
          <p:nvPr/>
        </p:nvGrpSpPr>
        <p:grpSpPr>
          <a:xfrm>
            <a:off x="5449965" y="2514435"/>
            <a:ext cx="2672883" cy="481636"/>
            <a:chOff x="5449965" y="2514435"/>
            <a:chExt cx="2672883" cy="481636"/>
          </a:xfrm>
        </p:grpSpPr>
        <p:cxnSp>
          <p:nvCxnSpPr>
            <p:cNvPr id="88" name="Connector: Curved 130">
              <a:extLst>
                <a:ext uri="{FF2B5EF4-FFF2-40B4-BE49-F238E27FC236}">
                  <a16:creationId xmlns:a16="http://schemas.microsoft.com/office/drawing/2014/main" id="{479113D9-2021-4F47-92BD-C837AC3FA585}"/>
                </a:ext>
              </a:extLst>
            </p:cNvPr>
            <p:cNvCxnSpPr>
              <a:cxnSpLocks/>
              <a:endCxn id="89" idx="1"/>
            </p:cNvCxnSpPr>
            <p:nvPr/>
          </p:nvCxnSpPr>
          <p:spPr>
            <a:xfrm flipV="1">
              <a:off x="5449965" y="2681912"/>
              <a:ext cx="654695" cy="2"/>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89" name="Rectangle: Rounded Corners 88">
              <a:extLst>
                <a:ext uri="{FF2B5EF4-FFF2-40B4-BE49-F238E27FC236}">
                  <a16:creationId xmlns:a16="http://schemas.microsoft.com/office/drawing/2014/main" id="{2713D035-278C-4FA3-AFA8-65F79EE85E32}"/>
                </a:ext>
              </a:extLst>
            </p:cNvPr>
            <p:cNvSpPr/>
            <p:nvPr/>
          </p:nvSpPr>
          <p:spPr>
            <a:xfrm>
              <a:off x="6104660" y="2514435"/>
              <a:ext cx="2018188" cy="334953"/>
            </a:xfrm>
            <a:prstGeom prst="roundRect">
              <a:avLst>
                <a:gd name="adj" fmla="val 384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SOST</a:t>
              </a:r>
              <a:r>
                <a:rPr lang="en-US" dirty="0">
                  <a:solidFill>
                    <a:schemeClr val="tx1"/>
                  </a:solidFill>
                </a:rPr>
                <a:t> transcription</a:t>
              </a:r>
            </a:p>
          </p:txBody>
        </p:sp>
        <p:sp>
          <p:nvSpPr>
            <p:cNvPr id="321" name="TextBox 320">
              <a:extLst>
                <a:ext uri="{FF2B5EF4-FFF2-40B4-BE49-F238E27FC236}">
                  <a16:creationId xmlns:a16="http://schemas.microsoft.com/office/drawing/2014/main" id="{EDD0AE7A-14E4-468B-9FFC-7E8845875F2D}"/>
                </a:ext>
              </a:extLst>
            </p:cNvPr>
            <p:cNvSpPr txBox="1"/>
            <p:nvPr/>
          </p:nvSpPr>
          <p:spPr>
            <a:xfrm>
              <a:off x="6538679" y="2857572"/>
              <a:ext cx="1424134" cy="138499"/>
            </a:xfrm>
            <a:prstGeom prst="rect">
              <a:avLst/>
            </a:prstGeom>
            <a:noFill/>
          </p:spPr>
          <p:txBody>
            <a:bodyPr wrap="square" lIns="0" tIns="0" rIns="0" bIns="0" rtlCol="0" anchor="ctr" anchorCtr="0">
              <a:spAutoFit/>
            </a:bodyPr>
            <a:lstStyle/>
            <a:p>
              <a:pPr algn="ctr"/>
              <a:r>
                <a:rPr lang="en-US" sz="900" dirty="0"/>
                <a:t>Fujiwara M, et al (</a:t>
              </a:r>
              <a:r>
                <a:rPr lang="en-US" sz="900" b="1" dirty="0"/>
                <a:t>2016</a:t>
              </a:r>
              <a:r>
                <a:rPr lang="en-US" sz="900" dirty="0"/>
                <a:t>) </a:t>
              </a:r>
              <a:r>
                <a:rPr lang="en-US" sz="900" i="1" dirty="0"/>
                <a:t>Bone</a:t>
              </a:r>
            </a:p>
          </p:txBody>
        </p:sp>
      </p:grpSp>
      <p:grpSp>
        <p:nvGrpSpPr>
          <p:cNvPr id="376" name="Group 375">
            <a:extLst>
              <a:ext uri="{FF2B5EF4-FFF2-40B4-BE49-F238E27FC236}">
                <a16:creationId xmlns:a16="http://schemas.microsoft.com/office/drawing/2014/main" id="{03CFA16C-1CC1-4FA8-832C-E03B6EB075CD}"/>
              </a:ext>
            </a:extLst>
          </p:cNvPr>
          <p:cNvGrpSpPr/>
          <p:nvPr/>
        </p:nvGrpSpPr>
        <p:grpSpPr>
          <a:xfrm>
            <a:off x="7842729" y="2919730"/>
            <a:ext cx="4304572" cy="1362708"/>
            <a:chOff x="7842729" y="2919730"/>
            <a:chExt cx="4304572" cy="1362708"/>
          </a:xfrm>
        </p:grpSpPr>
        <p:sp>
          <p:nvSpPr>
            <p:cNvPr id="163" name="Arrow: Down 162">
              <a:extLst>
                <a:ext uri="{FF2B5EF4-FFF2-40B4-BE49-F238E27FC236}">
                  <a16:creationId xmlns:a16="http://schemas.microsoft.com/office/drawing/2014/main" id="{378E2F73-AFE0-4E2C-83EF-7F77434B9F0E}"/>
                </a:ext>
              </a:extLst>
            </p:cNvPr>
            <p:cNvSpPr/>
            <p:nvPr/>
          </p:nvSpPr>
          <p:spPr>
            <a:xfrm rot="16200000">
              <a:off x="7319252" y="3443207"/>
              <a:ext cx="1362708" cy="315754"/>
            </a:xfrm>
            <a:prstGeom prst="downArrow">
              <a:avLst>
                <a:gd name="adj1" fmla="val 33766"/>
                <a:gd name="adj2" fmla="val 60028"/>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4" name="Group 353">
              <a:extLst>
                <a:ext uri="{FF2B5EF4-FFF2-40B4-BE49-F238E27FC236}">
                  <a16:creationId xmlns:a16="http://schemas.microsoft.com/office/drawing/2014/main" id="{31332A92-E70B-445E-97B5-039ED5DA2980}"/>
                </a:ext>
              </a:extLst>
            </p:cNvPr>
            <p:cNvGrpSpPr/>
            <p:nvPr/>
          </p:nvGrpSpPr>
          <p:grpSpPr>
            <a:xfrm>
              <a:off x="8201031" y="3075752"/>
              <a:ext cx="3946270" cy="1087247"/>
              <a:chOff x="8201031" y="3075752"/>
              <a:chExt cx="3946270" cy="1087247"/>
            </a:xfrm>
          </p:grpSpPr>
          <p:sp>
            <p:nvSpPr>
              <p:cNvPr id="164" name="Rectangle: Rounded Corners 163">
                <a:extLst>
                  <a:ext uri="{FF2B5EF4-FFF2-40B4-BE49-F238E27FC236}">
                    <a16:creationId xmlns:a16="http://schemas.microsoft.com/office/drawing/2014/main" id="{26CADB2B-7155-49C9-8911-4A36FB107486}"/>
                  </a:ext>
                </a:extLst>
              </p:cNvPr>
              <p:cNvSpPr/>
              <p:nvPr/>
            </p:nvSpPr>
            <p:spPr>
              <a:xfrm>
                <a:off x="8201031" y="3075752"/>
                <a:ext cx="3929476" cy="927485"/>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chemeClr val="tx1"/>
                    </a:solidFill>
                  </a:rPr>
                  <a:t>↓Slc5a3 →bone mass ↓, osteoblast ↓, </a:t>
                </a:r>
              </a:p>
              <a:p>
                <a:r>
                  <a:rPr lang="en-US" sz="1500" b="1" dirty="0">
                    <a:solidFill>
                      <a:schemeClr val="tx1"/>
                    </a:solidFill>
                  </a:rPr>
                  <a:t>                     osteoporosis-like microarchitecture, </a:t>
                </a:r>
              </a:p>
              <a:p>
                <a:r>
                  <a:rPr lang="en-US" sz="1500" b="1" dirty="0">
                    <a:solidFill>
                      <a:schemeClr val="tx1"/>
                    </a:solidFill>
                  </a:rPr>
                  <a:t>                     delayed embryonic bone formation,</a:t>
                </a:r>
              </a:p>
              <a:p>
                <a:r>
                  <a:rPr lang="en-US" sz="1500" b="1" dirty="0">
                    <a:solidFill>
                      <a:schemeClr val="tx1"/>
                    </a:solidFill>
                  </a:rPr>
                  <a:t>                     shortened adult long bones</a:t>
                </a:r>
                <a:endParaRPr lang="en-US" sz="1500" dirty="0">
                  <a:solidFill>
                    <a:schemeClr val="tx1"/>
                  </a:solidFill>
                </a:endParaRPr>
              </a:p>
            </p:txBody>
          </p:sp>
          <p:sp>
            <p:nvSpPr>
              <p:cNvPr id="322" name="TextBox 321">
                <a:extLst>
                  <a:ext uri="{FF2B5EF4-FFF2-40B4-BE49-F238E27FC236}">
                    <a16:creationId xmlns:a16="http://schemas.microsoft.com/office/drawing/2014/main" id="{14D7A5E1-663D-4C34-8045-AF61DEDF4DEC}"/>
                  </a:ext>
                </a:extLst>
              </p:cNvPr>
              <p:cNvSpPr txBox="1"/>
              <p:nvPr/>
            </p:nvSpPr>
            <p:spPr>
              <a:xfrm>
                <a:off x="10463778" y="4024500"/>
                <a:ext cx="1683523" cy="138499"/>
              </a:xfrm>
              <a:prstGeom prst="rect">
                <a:avLst/>
              </a:prstGeom>
              <a:noFill/>
            </p:spPr>
            <p:txBody>
              <a:bodyPr wrap="square" lIns="0" tIns="0" rIns="0" bIns="0" rtlCol="0" anchor="ctr" anchorCtr="0">
                <a:spAutoFit/>
              </a:bodyPr>
              <a:lstStyle/>
              <a:p>
                <a:pPr algn="ctr"/>
                <a:r>
                  <a:rPr lang="en-US" sz="900" dirty="0"/>
                  <a:t>Dai Z, et al (</a:t>
                </a:r>
                <a:r>
                  <a:rPr lang="en-US" sz="900" b="1" dirty="0"/>
                  <a:t>2011</a:t>
                </a:r>
                <a:r>
                  <a:rPr lang="en-US" sz="900" dirty="0"/>
                  <a:t>) </a:t>
                </a:r>
                <a:r>
                  <a:rPr lang="en-US" sz="900" i="1" dirty="0"/>
                  <a:t>J Bone Miner Res</a:t>
                </a:r>
              </a:p>
            </p:txBody>
          </p:sp>
        </p:grpSp>
      </p:grpSp>
      <p:grpSp>
        <p:nvGrpSpPr>
          <p:cNvPr id="355" name="Group 354">
            <a:extLst>
              <a:ext uri="{FF2B5EF4-FFF2-40B4-BE49-F238E27FC236}">
                <a16:creationId xmlns:a16="http://schemas.microsoft.com/office/drawing/2014/main" id="{1E1A9F90-546E-459E-BB8B-F037432E2E04}"/>
              </a:ext>
            </a:extLst>
          </p:cNvPr>
          <p:cNvGrpSpPr/>
          <p:nvPr/>
        </p:nvGrpSpPr>
        <p:grpSpPr>
          <a:xfrm>
            <a:off x="9494262" y="4357734"/>
            <a:ext cx="2636245" cy="749900"/>
            <a:chOff x="9494262" y="4357734"/>
            <a:chExt cx="2636245" cy="749900"/>
          </a:xfrm>
        </p:grpSpPr>
        <p:sp>
          <p:nvSpPr>
            <p:cNvPr id="183" name="Rectangle: Rounded Corners 182">
              <a:extLst>
                <a:ext uri="{FF2B5EF4-FFF2-40B4-BE49-F238E27FC236}">
                  <a16:creationId xmlns:a16="http://schemas.microsoft.com/office/drawing/2014/main" id="{5901EBDA-72D2-4172-A575-E9778ED22EF3}"/>
                </a:ext>
              </a:extLst>
            </p:cNvPr>
            <p:cNvSpPr/>
            <p:nvPr/>
          </p:nvSpPr>
          <p:spPr>
            <a:xfrm>
              <a:off x="9494262" y="4357734"/>
              <a:ext cx="2636245" cy="475488"/>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Dedifferentiation of osteocytes</a:t>
              </a:r>
            </a:p>
          </p:txBody>
        </p:sp>
        <p:sp>
          <p:nvSpPr>
            <p:cNvPr id="323" name="TextBox 322">
              <a:extLst>
                <a:ext uri="{FF2B5EF4-FFF2-40B4-BE49-F238E27FC236}">
                  <a16:creationId xmlns:a16="http://schemas.microsoft.com/office/drawing/2014/main" id="{9D544B42-6C62-4BDE-A088-6FC63E72CBAF}"/>
                </a:ext>
              </a:extLst>
            </p:cNvPr>
            <p:cNvSpPr txBox="1"/>
            <p:nvPr/>
          </p:nvSpPr>
          <p:spPr>
            <a:xfrm>
              <a:off x="10463778" y="4830635"/>
              <a:ext cx="1666729" cy="276999"/>
            </a:xfrm>
            <a:prstGeom prst="rect">
              <a:avLst/>
            </a:prstGeom>
            <a:noFill/>
          </p:spPr>
          <p:txBody>
            <a:bodyPr wrap="square" lIns="0" tIns="0" rIns="0" bIns="0" rtlCol="0" anchor="ctr" anchorCtr="0">
              <a:spAutoFit/>
            </a:bodyPr>
            <a:lstStyle/>
            <a:p>
              <a:r>
                <a:rPr lang="en-US" sz="900" dirty="0" err="1"/>
                <a:t>Prideaux</a:t>
              </a:r>
              <a:r>
                <a:rPr lang="en-US" sz="900" dirty="0"/>
                <a:t> M, et al (</a:t>
              </a:r>
              <a:r>
                <a:rPr lang="en-US" sz="900" b="1" dirty="0"/>
                <a:t>2015</a:t>
              </a:r>
              <a:r>
                <a:rPr lang="en-US" sz="900" dirty="0"/>
                <a:t>) </a:t>
              </a:r>
              <a:r>
                <a:rPr lang="en-US" sz="900" i="1" dirty="0" err="1"/>
                <a:t>PLoS</a:t>
              </a:r>
              <a:r>
                <a:rPr lang="en-US" sz="900" i="1" dirty="0"/>
                <a:t> One</a:t>
              </a:r>
              <a:r>
                <a:rPr lang="en-US" sz="900" dirty="0"/>
                <a:t>;</a:t>
              </a:r>
            </a:p>
            <a:p>
              <a:r>
                <a:rPr lang="en-US" sz="900" dirty="0"/>
                <a:t>Bellido T, et al (</a:t>
              </a:r>
              <a:r>
                <a:rPr lang="en-US" sz="900" b="1" dirty="0"/>
                <a:t>2005</a:t>
              </a:r>
              <a:r>
                <a:rPr lang="en-US" sz="900" dirty="0"/>
                <a:t>) </a:t>
              </a:r>
              <a:r>
                <a:rPr lang="en-US" sz="900" i="1" dirty="0"/>
                <a:t>Endocrinology</a:t>
              </a:r>
            </a:p>
          </p:txBody>
        </p:sp>
      </p:grpSp>
      <p:grpSp>
        <p:nvGrpSpPr>
          <p:cNvPr id="385" name="Group 384">
            <a:extLst>
              <a:ext uri="{FF2B5EF4-FFF2-40B4-BE49-F238E27FC236}">
                <a16:creationId xmlns:a16="http://schemas.microsoft.com/office/drawing/2014/main" id="{73A1EFE0-DCAB-45E9-9859-E7F95D4FD964}"/>
              </a:ext>
            </a:extLst>
          </p:cNvPr>
          <p:cNvGrpSpPr/>
          <p:nvPr/>
        </p:nvGrpSpPr>
        <p:grpSpPr>
          <a:xfrm>
            <a:off x="5393269" y="4776167"/>
            <a:ext cx="4586391" cy="371023"/>
            <a:chOff x="5393269" y="4776167"/>
            <a:chExt cx="4586391" cy="371023"/>
          </a:xfrm>
        </p:grpSpPr>
        <p:grpSp>
          <p:nvGrpSpPr>
            <p:cNvPr id="377" name="Group 376">
              <a:extLst>
                <a:ext uri="{FF2B5EF4-FFF2-40B4-BE49-F238E27FC236}">
                  <a16:creationId xmlns:a16="http://schemas.microsoft.com/office/drawing/2014/main" id="{6241707E-9920-4DF4-BBEC-804166E2D4C1}"/>
                </a:ext>
              </a:extLst>
            </p:cNvPr>
            <p:cNvGrpSpPr/>
            <p:nvPr/>
          </p:nvGrpSpPr>
          <p:grpSpPr>
            <a:xfrm>
              <a:off x="7051040" y="4776167"/>
              <a:ext cx="2928620" cy="371023"/>
              <a:chOff x="7051040" y="4776167"/>
              <a:chExt cx="2928620" cy="371023"/>
            </a:xfrm>
          </p:grpSpPr>
          <p:sp>
            <p:nvSpPr>
              <p:cNvPr id="185" name="Arrow: U-Turn 184">
                <a:extLst>
                  <a:ext uri="{FF2B5EF4-FFF2-40B4-BE49-F238E27FC236}">
                    <a16:creationId xmlns:a16="http://schemas.microsoft.com/office/drawing/2014/main" id="{9037FCE0-4B99-4230-8505-78F2255991CB}"/>
                  </a:ext>
                </a:extLst>
              </p:cNvPr>
              <p:cNvSpPr/>
              <p:nvPr/>
            </p:nvSpPr>
            <p:spPr>
              <a:xfrm flipV="1">
                <a:off x="7051040" y="4786845"/>
                <a:ext cx="2928620" cy="227922"/>
              </a:xfrm>
              <a:prstGeom prst="uturnArrow">
                <a:avLst>
                  <a:gd name="adj1" fmla="val 25000"/>
                  <a:gd name="adj2" fmla="val 25000"/>
                  <a:gd name="adj3" fmla="val 22771"/>
                  <a:gd name="adj4" fmla="val 43750"/>
                  <a:gd name="adj5" fmla="val 7611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2" name="Rectangle: Rounded Corners 191">
                <a:extLst>
                  <a:ext uri="{FF2B5EF4-FFF2-40B4-BE49-F238E27FC236}">
                    <a16:creationId xmlns:a16="http://schemas.microsoft.com/office/drawing/2014/main" id="{F5262472-2CD8-4423-AAF0-5CF753633822}"/>
                  </a:ext>
                </a:extLst>
              </p:cNvPr>
              <p:cNvSpPr/>
              <p:nvPr/>
            </p:nvSpPr>
            <p:spPr>
              <a:xfrm>
                <a:off x="7187421" y="4776167"/>
                <a:ext cx="2474739" cy="371023"/>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b="1" dirty="0">
                    <a:ln w="12700">
                      <a:solidFill>
                        <a:schemeClr val="tx1"/>
                      </a:solidFill>
                    </a:ln>
                    <a:solidFill>
                      <a:srgbClr val="FF0000"/>
                    </a:solidFill>
                    <a:latin typeface="Arial" panose="020B0604020202020204" pitchFamily="34" charset="0"/>
                    <a:cs typeface="Arial" panose="020B0604020202020204" pitchFamily="34" charset="0"/>
                  </a:rPr>
                  <a:t>? ? ? ? ? ? ?</a:t>
                </a:r>
                <a:endParaRPr lang="en-US" sz="2500" dirty="0">
                  <a:ln w="12700">
                    <a:solidFill>
                      <a:schemeClr val="tx1"/>
                    </a:solidFill>
                  </a:ln>
                  <a:solidFill>
                    <a:schemeClr val="tx1"/>
                  </a:solidFill>
                  <a:latin typeface="Arial" panose="020B0604020202020204" pitchFamily="34" charset="0"/>
                  <a:cs typeface="Arial" panose="020B0604020202020204" pitchFamily="34" charset="0"/>
                </a:endParaRPr>
              </a:p>
            </p:txBody>
          </p:sp>
        </p:grpSp>
        <p:sp>
          <p:nvSpPr>
            <p:cNvPr id="324" name="TextBox 323">
              <a:extLst>
                <a:ext uri="{FF2B5EF4-FFF2-40B4-BE49-F238E27FC236}">
                  <a16:creationId xmlns:a16="http://schemas.microsoft.com/office/drawing/2014/main" id="{378B7E31-D1B9-4354-94C0-B285BC80A81A}"/>
                </a:ext>
              </a:extLst>
            </p:cNvPr>
            <p:cNvSpPr txBox="1"/>
            <p:nvPr/>
          </p:nvSpPr>
          <p:spPr>
            <a:xfrm>
              <a:off x="5393269" y="4852087"/>
              <a:ext cx="1666729" cy="138499"/>
            </a:xfrm>
            <a:prstGeom prst="rect">
              <a:avLst/>
            </a:prstGeom>
            <a:noFill/>
          </p:spPr>
          <p:txBody>
            <a:bodyPr wrap="square" lIns="0" tIns="0" rIns="0" bIns="0" rtlCol="0" anchor="ctr" anchorCtr="0">
              <a:spAutoFit/>
            </a:bodyPr>
            <a:lstStyle/>
            <a:p>
              <a:r>
                <a:rPr lang="en-US" sz="900" dirty="0"/>
                <a:t>Ullah M, et al (</a:t>
              </a:r>
              <a:r>
                <a:rPr lang="en-US" sz="900" b="1" dirty="0"/>
                <a:t>2013</a:t>
              </a:r>
              <a:r>
                <a:rPr lang="en-US" sz="900" dirty="0"/>
                <a:t>) </a:t>
              </a:r>
              <a:r>
                <a:rPr lang="en-US" sz="900" i="1" dirty="0"/>
                <a:t>Differentiation</a:t>
              </a:r>
            </a:p>
          </p:txBody>
        </p:sp>
      </p:grpSp>
      <p:grpSp>
        <p:nvGrpSpPr>
          <p:cNvPr id="387" name="Group 386">
            <a:extLst>
              <a:ext uri="{FF2B5EF4-FFF2-40B4-BE49-F238E27FC236}">
                <a16:creationId xmlns:a16="http://schemas.microsoft.com/office/drawing/2014/main" id="{BF4EDC73-E9E7-44F8-86A8-80B698004B5B}"/>
              </a:ext>
            </a:extLst>
          </p:cNvPr>
          <p:cNvGrpSpPr/>
          <p:nvPr/>
        </p:nvGrpSpPr>
        <p:grpSpPr>
          <a:xfrm>
            <a:off x="4694425" y="6105767"/>
            <a:ext cx="2556321" cy="763575"/>
            <a:chOff x="4694425" y="6105767"/>
            <a:chExt cx="2556321" cy="763575"/>
          </a:xfrm>
        </p:grpSpPr>
        <p:cxnSp>
          <p:nvCxnSpPr>
            <p:cNvPr id="281" name="Connector: Curved 98">
              <a:extLst>
                <a:ext uri="{FF2B5EF4-FFF2-40B4-BE49-F238E27FC236}">
                  <a16:creationId xmlns:a16="http://schemas.microsoft.com/office/drawing/2014/main" id="{9F0CA750-6244-4D32-9DA1-3B33D336C4E4}"/>
                </a:ext>
              </a:extLst>
            </p:cNvPr>
            <p:cNvCxnSpPr>
              <a:cxnSpLocks/>
              <a:stCxn id="290" idx="4"/>
              <a:endCxn id="258" idx="0"/>
            </p:cNvCxnSpPr>
            <p:nvPr/>
          </p:nvCxnSpPr>
          <p:spPr>
            <a:xfrm rot="16200000" flipH="1">
              <a:off x="5329549" y="5470643"/>
              <a:ext cx="430571" cy="1700820"/>
            </a:xfrm>
            <a:prstGeom prst="bentConnector3">
              <a:avLst>
                <a:gd name="adj1" fmla="val 29943"/>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58" name="Group 357">
              <a:extLst>
                <a:ext uri="{FF2B5EF4-FFF2-40B4-BE49-F238E27FC236}">
                  <a16:creationId xmlns:a16="http://schemas.microsoft.com/office/drawing/2014/main" id="{424EE827-883D-4EC8-A22C-85877F142276}"/>
                </a:ext>
              </a:extLst>
            </p:cNvPr>
            <p:cNvGrpSpPr/>
            <p:nvPr/>
          </p:nvGrpSpPr>
          <p:grpSpPr>
            <a:xfrm>
              <a:off x="5539741" y="6536339"/>
              <a:ext cx="1711005" cy="333003"/>
              <a:chOff x="5539741" y="6536339"/>
              <a:chExt cx="1711005" cy="333003"/>
            </a:xfrm>
          </p:grpSpPr>
          <p:sp>
            <p:nvSpPr>
              <p:cNvPr id="258" name="Rectangle: Rounded Corners 257">
                <a:extLst>
                  <a:ext uri="{FF2B5EF4-FFF2-40B4-BE49-F238E27FC236}">
                    <a16:creationId xmlns:a16="http://schemas.microsoft.com/office/drawing/2014/main" id="{2E4EBB24-3C61-4356-A897-90DDD634CAC1}"/>
                  </a:ext>
                </a:extLst>
              </p:cNvPr>
              <p:cNvSpPr/>
              <p:nvPr/>
            </p:nvSpPr>
            <p:spPr>
              <a:xfrm>
                <a:off x="5539741" y="6536339"/>
                <a:ext cx="1711005" cy="215060"/>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ATP Generation</a:t>
                </a:r>
              </a:p>
            </p:txBody>
          </p:sp>
          <p:sp>
            <p:nvSpPr>
              <p:cNvPr id="348" name="TextBox 347">
                <a:extLst>
                  <a:ext uri="{FF2B5EF4-FFF2-40B4-BE49-F238E27FC236}">
                    <a16:creationId xmlns:a16="http://schemas.microsoft.com/office/drawing/2014/main" id="{B9317579-C488-4FC6-9BB6-67DAAF5A57C3}"/>
                  </a:ext>
                </a:extLst>
              </p:cNvPr>
              <p:cNvSpPr txBox="1"/>
              <p:nvPr/>
            </p:nvSpPr>
            <p:spPr>
              <a:xfrm>
                <a:off x="5545491" y="6730843"/>
                <a:ext cx="1683523" cy="138499"/>
              </a:xfrm>
              <a:prstGeom prst="rect">
                <a:avLst/>
              </a:prstGeom>
              <a:noFill/>
            </p:spPr>
            <p:txBody>
              <a:bodyPr wrap="square" lIns="0" tIns="0" rIns="0" bIns="0" rtlCol="0" anchor="ctr" anchorCtr="0">
                <a:spAutoFit/>
              </a:bodyPr>
              <a:lstStyle/>
              <a:p>
                <a:pPr algn="ctr"/>
                <a:r>
                  <a:rPr lang="en-US" sz="900" dirty="0"/>
                  <a:t>Zhang P, et al (</a:t>
                </a:r>
                <a:r>
                  <a:rPr lang="en-US" sz="900" b="1" dirty="0"/>
                  <a:t>2017</a:t>
                </a:r>
                <a:r>
                  <a:rPr lang="en-US" sz="900" dirty="0"/>
                  <a:t>) </a:t>
                </a:r>
                <a:r>
                  <a:rPr lang="en-US" sz="900" i="1" dirty="0"/>
                  <a:t>Mol </a:t>
                </a:r>
                <a:r>
                  <a:rPr lang="en-US" sz="900" i="1" dirty="0" err="1"/>
                  <a:t>Carcinog</a:t>
                </a:r>
                <a:endParaRPr lang="en-US" sz="900" i="1" dirty="0"/>
              </a:p>
            </p:txBody>
          </p:sp>
        </p:grpSp>
      </p:grpSp>
      <p:grpSp>
        <p:nvGrpSpPr>
          <p:cNvPr id="386" name="Group 385">
            <a:extLst>
              <a:ext uri="{FF2B5EF4-FFF2-40B4-BE49-F238E27FC236}">
                <a16:creationId xmlns:a16="http://schemas.microsoft.com/office/drawing/2014/main" id="{9D9EC3B1-8502-4B60-B5A9-033D0A7E27E9}"/>
              </a:ext>
            </a:extLst>
          </p:cNvPr>
          <p:cNvGrpSpPr/>
          <p:nvPr/>
        </p:nvGrpSpPr>
        <p:grpSpPr>
          <a:xfrm>
            <a:off x="5494021" y="5986611"/>
            <a:ext cx="6617870" cy="635210"/>
            <a:chOff x="5494021" y="5986611"/>
            <a:chExt cx="6617870" cy="635210"/>
          </a:xfrm>
        </p:grpSpPr>
        <p:cxnSp>
          <p:nvCxnSpPr>
            <p:cNvPr id="296" name="Connector: Curved 130">
              <a:extLst>
                <a:ext uri="{FF2B5EF4-FFF2-40B4-BE49-F238E27FC236}">
                  <a16:creationId xmlns:a16="http://schemas.microsoft.com/office/drawing/2014/main" id="{59C80F2C-9CBB-4E54-AADC-DE9D35C4CA01}"/>
                </a:ext>
              </a:extLst>
            </p:cNvPr>
            <p:cNvCxnSpPr>
              <a:cxnSpLocks/>
              <a:stCxn id="51" idx="3"/>
              <a:endCxn id="256" idx="1"/>
            </p:cNvCxnSpPr>
            <p:nvPr/>
          </p:nvCxnSpPr>
          <p:spPr>
            <a:xfrm>
              <a:off x="5494021" y="6106537"/>
              <a:ext cx="1393115" cy="936"/>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256" name="Rectangle: Rounded Corners 255">
              <a:extLst>
                <a:ext uri="{FF2B5EF4-FFF2-40B4-BE49-F238E27FC236}">
                  <a16:creationId xmlns:a16="http://schemas.microsoft.com/office/drawing/2014/main" id="{75DEF9BD-169E-4244-8CBE-F85736774F27}"/>
                </a:ext>
              </a:extLst>
            </p:cNvPr>
            <p:cNvSpPr/>
            <p:nvPr/>
          </p:nvSpPr>
          <p:spPr>
            <a:xfrm>
              <a:off x="6887136" y="5994994"/>
              <a:ext cx="1563444" cy="224957"/>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000"/>
                  </a:solidFill>
                </a:rPr>
                <a:t>Neuromodulin</a:t>
              </a:r>
              <a:endParaRPr lang="en-US" sz="1600" dirty="0">
                <a:solidFill>
                  <a:schemeClr val="tx1"/>
                </a:solidFill>
              </a:endParaRPr>
            </a:p>
          </p:txBody>
        </p:sp>
        <p:cxnSp>
          <p:nvCxnSpPr>
            <p:cNvPr id="316" name="Connector: Curved 98">
              <a:extLst>
                <a:ext uri="{FF2B5EF4-FFF2-40B4-BE49-F238E27FC236}">
                  <a16:creationId xmlns:a16="http://schemas.microsoft.com/office/drawing/2014/main" id="{05DD61EC-ABFB-4DC1-9782-5662257E9B55}"/>
                </a:ext>
              </a:extLst>
            </p:cNvPr>
            <p:cNvCxnSpPr>
              <a:cxnSpLocks/>
            </p:cNvCxnSpPr>
            <p:nvPr/>
          </p:nvCxnSpPr>
          <p:spPr>
            <a:xfrm>
              <a:off x="8450580" y="6102862"/>
              <a:ext cx="1236566"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59" name="Group 358">
              <a:extLst>
                <a:ext uri="{FF2B5EF4-FFF2-40B4-BE49-F238E27FC236}">
                  <a16:creationId xmlns:a16="http://schemas.microsoft.com/office/drawing/2014/main" id="{CABA679B-B107-4BB5-B734-DC4975C6BEFB}"/>
                </a:ext>
              </a:extLst>
            </p:cNvPr>
            <p:cNvGrpSpPr/>
            <p:nvPr/>
          </p:nvGrpSpPr>
          <p:grpSpPr>
            <a:xfrm>
              <a:off x="9687146" y="5986611"/>
              <a:ext cx="2424745" cy="635210"/>
              <a:chOff x="9687146" y="5986611"/>
              <a:chExt cx="2424745" cy="635210"/>
            </a:xfrm>
          </p:grpSpPr>
          <p:sp>
            <p:nvSpPr>
              <p:cNvPr id="254" name="Rectangle: Rounded Corners 253">
                <a:extLst>
                  <a:ext uri="{FF2B5EF4-FFF2-40B4-BE49-F238E27FC236}">
                    <a16:creationId xmlns:a16="http://schemas.microsoft.com/office/drawing/2014/main" id="{9BA70411-034F-4A68-8295-B9C0178B5801}"/>
                  </a:ext>
                </a:extLst>
              </p:cNvPr>
              <p:cNvSpPr/>
              <p:nvPr/>
            </p:nvSpPr>
            <p:spPr>
              <a:xfrm>
                <a:off x="9687146" y="5986611"/>
                <a:ext cx="2424745" cy="483819"/>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Nerve fibers expansion during fracture repair</a:t>
                </a:r>
              </a:p>
            </p:txBody>
          </p:sp>
          <p:sp>
            <p:nvSpPr>
              <p:cNvPr id="350" name="TextBox 349">
                <a:extLst>
                  <a:ext uri="{FF2B5EF4-FFF2-40B4-BE49-F238E27FC236}">
                    <a16:creationId xmlns:a16="http://schemas.microsoft.com/office/drawing/2014/main" id="{AC6169FA-65FD-4978-9E1E-BE44A5919808}"/>
                  </a:ext>
                </a:extLst>
              </p:cNvPr>
              <p:cNvSpPr txBox="1"/>
              <p:nvPr/>
            </p:nvSpPr>
            <p:spPr>
              <a:xfrm>
                <a:off x="9965891" y="6483322"/>
                <a:ext cx="1911817" cy="138499"/>
              </a:xfrm>
              <a:prstGeom prst="rect">
                <a:avLst/>
              </a:prstGeom>
              <a:noFill/>
            </p:spPr>
            <p:txBody>
              <a:bodyPr wrap="square" lIns="0" tIns="0" rIns="0" bIns="0" rtlCol="0" anchor="ctr" anchorCtr="0">
                <a:spAutoFit/>
              </a:bodyPr>
              <a:lstStyle/>
              <a:p>
                <a:pPr algn="ctr"/>
                <a:r>
                  <a:rPr lang="en-US" sz="900" dirty="0" err="1"/>
                  <a:t>Hukkanen</a:t>
                </a:r>
                <a:r>
                  <a:rPr lang="en-US" sz="900" dirty="0"/>
                  <a:t> M, et al (</a:t>
                </a:r>
                <a:r>
                  <a:rPr lang="en-US" sz="900" b="1" dirty="0"/>
                  <a:t>1993</a:t>
                </a:r>
                <a:r>
                  <a:rPr lang="en-US" sz="900" dirty="0"/>
                  <a:t>) </a:t>
                </a:r>
                <a:r>
                  <a:rPr lang="en-US" sz="900" i="1" dirty="0"/>
                  <a:t>Neuroscience</a:t>
                </a:r>
              </a:p>
            </p:txBody>
          </p:sp>
        </p:grpSp>
      </p:grpSp>
      <p:grpSp>
        <p:nvGrpSpPr>
          <p:cNvPr id="382" name="Group 381">
            <a:extLst>
              <a:ext uri="{FF2B5EF4-FFF2-40B4-BE49-F238E27FC236}">
                <a16:creationId xmlns:a16="http://schemas.microsoft.com/office/drawing/2014/main" id="{90D3D7C1-8EB1-45E8-897D-F9CE86AE1F6C}"/>
              </a:ext>
            </a:extLst>
          </p:cNvPr>
          <p:cNvGrpSpPr/>
          <p:nvPr/>
        </p:nvGrpSpPr>
        <p:grpSpPr>
          <a:xfrm>
            <a:off x="3359202" y="5103977"/>
            <a:ext cx="8778690" cy="823419"/>
            <a:chOff x="3359202" y="5103977"/>
            <a:chExt cx="8778690" cy="823419"/>
          </a:xfrm>
        </p:grpSpPr>
        <p:sp>
          <p:nvSpPr>
            <p:cNvPr id="235" name="Rectangle: Rounded Corners 234">
              <a:extLst>
                <a:ext uri="{FF2B5EF4-FFF2-40B4-BE49-F238E27FC236}">
                  <a16:creationId xmlns:a16="http://schemas.microsoft.com/office/drawing/2014/main" id="{E895B57A-3AAE-4A97-B604-16536D38F864}"/>
                </a:ext>
              </a:extLst>
            </p:cNvPr>
            <p:cNvSpPr/>
            <p:nvPr/>
          </p:nvSpPr>
          <p:spPr>
            <a:xfrm>
              <a:off x="10566033" y="5200011"/>
              <a:ext cx="1571859" cy="592193"/>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Osteocytes Survival↑</a:t>
              </a:r>
            </a:p>
          </p:txBody>
        </p:sp>
        <p:sp>
          <p:nvSpPr>
            <p:cNvPr id="248" name="Arrow: Down 247">
              <a:extLst>
                <a:ext uri="{FF2B5EF4-FFF2-40B4-BE49-F238E27FC236}">
                  <a16:creationId xmlns:a16="http://schemas.microsoft.com/office/drawing/2014/main" id="{04A77A3E-1930-4134-923A-9DDFC5F205EC}"/>
                </a:ext>
              </a:extLst>
            </p:cNvPr>
            <p:cNvSpPr/>
            <p:nvPr/>
          </p:nvSpPr>
          <p:spPr>
            <a:xfrm rot="16200000">
              <a:off x="10016362" y="5349786"/>
              <a:ext cx="700894" cy="315754"/>
            </a:xfrm>
            <a:prstGeom prst="downArrow">
              <a:avLst>
                <a:gd name="adj1" fmla="val 33766"/>
                <a:gd name="adj2" fmla="val 60028"/>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7" name="Group 356">
              <a:extLst>
                <a:ext uri="{FF2B5EF4-FFF2-40B4-BE49-F238E27FC236}">
                  <a16:creationId xmlns:a16="http://schemas.microsoft.com/office/drawing/2014/main" id="{06CEA697-1C91-491F-B1B3-F8E87D31D4E1}"/>
                </a:ext>
              </a:extLst>
            </p:cNvPr>
            <p:cNvGrpSpPr/>
            <p:nvPr/>
          </p:nvGrpSpPr>
          <p:grpSpPr>
            <a:xfrm>
              <a:off x="3359202" y="5103977"/>
              <a:ext cx="6849730" cy="823419"/>
              <a:chOff x="3359202" y="5103977"/>
              <a:chExt cx="6849730" cy="823419"/>
            </a:xfrm>
          </p:grpSpPr>
          <p:sp>
            <p:nvSpPr>
              <p:cNvPr id="251" name="Rectangle: Rounded Corners 250">
                <a:extLst>
                  <a:ext uri="{FF2B5EF4-FFF2-40B4-BE49-F238E27FC236}">
                    <a16:creationId xmlns:a16="http://schemas.microsoft.com/office/drawing/2014/main" id="{547D8E69-35D1-4630-87E9-1DA7597BB5E4}"/>
                  </a:ext>
                </a:extLst>
              </p:cNvPr>
              <p:cNvSpPr/>
              <p:nvPr/>
            </p:nvSpPr>
            <p:spPr>
              <a:xfrm>
                <a:off x="3886201" y="5103977"/>
                <a:ext cx="6322731" cy="823419"/>
              </a:xfrm>
              <a:prstGeom prst="roundRect">
                <a:avLst>
                  <a:gd name="adj" fmla="val 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56" name="TextBox 355">
                <a:extLst>
                  <a:ext uri="{FF2B5EF4-FFF2-40B4-BE49-F238E27FC236}">
                    <a16:creationId xmlns:a16="http://schemas.microsoft.com/office/drawing/2014/main" id="{0D837A74-5E69-42A1-9986-0D45CC5A4D4F}"/>
                  </a:ext>
                </a:extLst>
              </p:cNvPr>
              <p:cNvSpPr txBox="1"/>
              <p:nvPr/>
            </p:nvSpPr>
            <p:spPr>
              <a:xfrm>
                <a:off x="3359202" y="5649798"/>
                <a:ext cx="2581282" cy="276999"/>
              </a:xfrm>
              <a:prstGeom prst="rect">
                <a:avLst/>
              </a:prstGeom>
              <a:noFill/>
            </p:spPr>
            <p:txBody>
              <a:bodyPr wrap="square" lIns="0" tIns="0" rIns="0" bIns="0" rtlCol="0" anchor="ctr" anchorCtr="0">
                <a:spAutoFit/>
              </a:bodyPr>
              <a:lstStyle/>
              <a:p>
                <a:r>
                  <a:rPr lang="en-US" sz="900" dirty="0"/>
                  <a:t>Ameri K, et al (</a:t>
                </a:r>
                <a:r>
                  <a:rPr lang="en-US" sz="900" b="1" dirty="0"/>
                  <a:t>2013</a:t>
                </a:r>
                <a:r>
                  <a:rPr lang="en-US" sz="900" dirty="0"/>
                  <a:t>) </a:t>
                </a:r>
                <a:r>
                  <a:rPr lang="en-US" sz="900" i="1" dirty="0" err="1"/>
                  <a:t>PLoS</a:t>
                </a:r>
                <a:r>
                  <a:rPr lang="en-US" sz="900" i="1" dirty="0"/>
                  <a:t> One</a:t>
                </a:r>
                <a:r>
                  <a:rPr lang="en-US" sz="900" dirty="0"/>
                  <a:t>;</a:t>
                </a:r>
              </a:p>
              <a:p>
                <a:r>
                  <a:rPr lang="en-US" sz="900" dirty="0"/>
                  <a:t>An HJ, et al (</a:t>
                </a:r>
                <a:r>
                  <a:rPr lang="en-US" sz="900" b="1" dirty="0"/>
                  <a:t>2011</a:t>
                </a:r>
                <a:r>
                  <a:rPr lang="en-US" sz="900" dirty="0"/>
                  <a:t>) </a:t>
                </a:r>
                <a:r>
                  <a:rPr lang="en-US" sz="900" i="1" dirty="0" err="1"/>
                  <a:t>Biochim</a:t>
                </a:r>
                <a:r>
                  <a:rPr lang="en-US" sz="900" i="1" dirty="0"/>
                  <a:t> </a:t>
                </a:r>
                <a:r>
                  <a:rPr lang="en-US" sz="900" i="1" dirty="0" err="1"/>
                  <a:t>Biophys</a:t>
                </a:r>
                <a:r>
                  <a:rPr lang="en-US" sz="900" i="1" dirty="0"/>
                  <a:t> Acta – Mol Cell Res</a:t>
                </a:r>
              </a:p>
            </p:txBody>
          </p:sp>
        </p:grpSp>
      </p:grpSp>
      <p:sp>
        <p:nvSpPr>
          <p:cNvPr id="22" name="TextBox 21">
            <a:extLst>
              <a:ext uri="{FF2B5EF4-FFF2-40B4-BE49-F238E27FC236}">
                <a16:creationId xmlns:a16="http://schemas.microsoft.com/office/drawing/2014/main" id="{D7D2026B-96C1-4D69-A832-15AE5D3E2DF3}"/>
              </a:ext>
            </a:extLst>
          </p:cNvPr>
          <p:cNvSpPr txBox="1"/>
          <p:nvPr/>
        </p:nvSpPr>
        <p:spPr>
          <a:xfrm>
            <a:off x="4053841" y="114297"/>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Protein</a:t>
            </a:r>
          </a:p>
        </p:txBody>
      </p:sp>
      <p:sp>
        <p:nvSpPr>
          <p:cNvPr id="46" name="TextBox 45">
            <a:extLst>
              <a:ext uri="{FF2B5EF4-FFF2-40B4-BE49-F238E27FC236}">
                <a16:creationId xmlns:a16="http://schemas.microsoft.com/office/drawing/2014/main" id="{185C1D3E-6382-4779-A885-0A101B3FC18B}"/>
              </a:ext>
            </a:extLst>
          </p:cNvPr>
          <p:cNvSpPr txBox="1"/>
          <p:nvPr/>
        </p:nvSpPr>
        <p:spPr>
          <a:xfrm>
            <a:off x="3909060" y="811529"/>
            <a:ext cx="2971800"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Prolyl-4-hydroxylase (PHD) domain-containing protein 1</a:t>
            </a:r>
          </a:p>
        </p:txBody>
      </p:sp>
      <p:sp>
        <p:nvSpPr>
          <p:cNvPr id="364" name="Flowchart: Connector 363">
            <a:extLst>
              <a:ext uri="{FF2B5EF4-FFF2-40B4-BE49-F238E27FC236}">
                <a16:creationId xmlns:a16="http://schemas.microsoft.com/office/drawing/2014/main" id="{F346002B-2AD9-4EF5-86A7-018BDB7065B4}"/>
              </a:ext>
            </a:extLst>
          </p:cNvPr>
          <p:cNvSpPr>
            <a:spLocks noChangeAspect="1"/>
          </p:cNvSpPr>
          <p:nvPr/>
        </p:nvSpPr>
        <p:spPr>
          <a:xfrm>
            <a:off x="2255520" y="1791315"/>
            <a:ext cx="89162" cy="89162"/>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Rectangle: Rounded Corners 317">
            <a:extLst>
              <a:ext uri="{FF2B5EF4-FFF2-40B4-BE49-F238E27FC236}">
                <a16:creationId xmlns:a16="http://schemas.microsoft.com/office/drawing/2014/main" id="{6985F721-F47E-4B9F-8185-9531FF4FAD00}"/>
              </a:ext>
            </a:extLst>
          </p:cNvPr>
          <p:cNvSpPr/>
          <p:nvPr/>
        </p:nvSpPr>
        <p:spPr>
          <a:xfrm>
            <a:off x="9495411" y="6210731"/>
            <a:ext cx="333497" cy="371023"/>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00" b="1" dirty="0">
                <a:ln w="12700">
                  <a:solidFill>
                    <a:schemeClr val="tx1"/>
                  </a:solidFill>
                </a:ln>
                <a:solidFill>
                  <a:srgbClr val="FF0000"/>
                </a:solidFill>
                <a:latin typeface="Arial" panose="020B0604020202020204" pitchFamily="34" charset="0"/>
                <a:cs typeface="Arial" panose="020B0604020202020204" pitchFamily="34" charset="0"/>
              </a:rPr>
              <a:t>?</a:t>
            </a:r>
            <a:endParaRPr lang="en-US" sz="3500" dirty="0">
              <a:ln w="12700">
                <a:solidFill>
                  <a:schemeClr val="tx1"/>
                </a:solidFill>
              </a:ln>
              <a:solidFill>
                <a:schemeClr val="tx1"/>
              </a:solidFill>
              <a:latin typeface="Arial" panose="020B0604020202020204" pitchFamily="34" charset="0"/>
              <a:cs typeface="Arial" panose="020B0604020202020204" pitchFamily="34" charset="0"/>
            </a:endParaRPr>
          </a:p>
        </p:txBody>
      </p:sp>
      <p:sp>
        <p:nvSpPr>
          <p:cNvPr id="391" name="Rectangle: Rounded Corners 390">
            <a:extLst>
              <a:ext uri="{FF2B5EF4-FFF2-40B4-BE49-F238E27FC236}">
                <a16:creationId xmlns:a16="http://schemas.microsoft.com/office/drawing/2014/main" id="{7E05DC0E-619E-4745-AA4B-6FE70C009567}"/>
              </a:ext>
            </a:extLst>
          </p:cNvPr>
          <p:cNvSpPr/>
          <p:nvPr/>
        </p:nvSpPr>
        <p:spPr>
          <a:xfrm>
            <a:off x="11818417" y="5400469"/>
            <a:ext cx="333497" cy="371023"/>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00" b="1" dirty="0">
                <a:ln w="12700">
                  <a:solidFill>
                    <a:schemeClr val="tx1"/>
                  </a:solidFill>
                </a:ln>
                <a:solidFill>
                  <a:srgbClr val="FF0000"/>
                </a:solidFill>
                <a:latin typeface="Arial" panose="020B0604020202020204" pitchFamily="34" charset="0"/>
                <a:cs typeface="Arial" panose="020B0604020202020204" pitchFamily="34" charset="0"/>
              </a:rPr>
              <a:t>?</a:t>
            </a:r>
            <a:endParaRPr lang="en-US" sz="3500" dirty="0">
              <a:ln w="12700">
                <a:solidFill>
                  <a:schemeClr val="tx1"/>
                </a:solidFill>
              </a:ln>
              <a:solidFill>
                <a:schemeClr val="tx1"/>
              </a:solidFill>
              <a:latin typeface="Arial" panose="020B0604020202020204" pitchFamily="34" charset="0"/>
              <a:cs typeface="Arial" panose="020B0604020202020204" pitchFamily="34" charset="0"/>
            </a:endParaRPr>
          </a:p>
        </p:txBody>
      </p:sp>
      <p:grpSp>
        <p:nvGrpSpPr>
          <p:cNvPr id="372" name="Group 371">
            <a:extLst>
              <a:ext uri="{FF2B5EF4-FFF2-40B4-BE49-F238E27FC236}">
                <a16:creationId xmlns:a16="http://schemas.microsoft.com/office/drawing/2014/main" id="{0145DFB4-46D5-4036-9303-7DD950387761}"/>
              </a:ext>
            </a:extLst>
          </p:cNvPr>
          <p:cNvGrpSpPr/>
          <p:nvPr/>
        </p:nvGrpSpPr>
        <p:grpSpPr>
          <a:xfrm>
            <a:off x="6330034" y="592791"/>
            <a:ext cx="5813465" cy="1170021"/>
            <a:chOff x="6330034" y="592791"/>
            <a:chExt cx="5813465" cy="1170021"/>
          </a:xfrm>
        </p:grpSpPr>
        <p:grpSp>
          <p:nvGrpSpPr>
            <p:cNvPr id="93" name="Group 92">
              <a:extLst>
                <a:ext uri="{FF2B5EF4-FFF2-40B4-BE49-F238E27FC236}">
                  <a16:creationId xmlns:a16="http://schemas.microsoft.com/office/drawing/2014/main" id="{BB5C08A2-D604-4E72-8F7C-EA7C52254721}"/>
                </a:ext>
              </a:extLst>
            </p:cNvPr>
            <p:cNvGrpSpPr/>
            <p:nvPr/>
          </p:nvGrpSpPr>
          <p:grpSpPr>
            <a:xfrm>
              <a:off x="9600011" y="592791"/>
              <a:ext cx="2543488" cy="675622"/>
              <a:chOff x="9133365" y="766625"/>
              <a:chExt cx="2543488" cy="675622"/>
            </a:xfrm>
          </p:grpSpPr>
          <p:sp>
            <p:nvSpPr>
              <p:cNvPr id="109" name="Freeform: Shape 108">
                <a:extLst>
                  <a:ext uri="{FF2B5EF4-FFF2-40B4-BE49-F238E27FC236}">
                    <a16:creationId xmlns:a16="http://schemas.microsoft.com/office/drawing/2014/main" id="{8B5F09C7-2465-4A0A-9730-7724B18B856D}"/>
                  </a:ext>
                </a:extLst>
              </p:cNvPr>
              <p:cNvSpPr/>
              <p:nvPr/>
            </p:nvSpPr>
            <p:spPr>
              <a:xfrm>
                <a:off x="9290049" y="803445"/>
                <a:ext cx="2330210" cy="596328"/>
              </a:xfrm>
              <a:custGeom>
                <a:avLst/>
                <a:gdLst>
                  <a:gd name="connsiteX0" fmla="*/ 575729 w 2387118"/>
                  <a:gd name="connsiteY0" fmla="*/ 0 h 647530"/>
                  <a:gd name="connsiteX1" fmla="*/ 1069657 w 2387118"/>
                  <a:gd name="connsiteY1" fmla="*/ 0 h 647530"/>
                  <a:gd name="connsiteX2" fmla="*/ 1088511 w 2387118"/>
                  <a:gd name="connsiteY2" fmla="*/ 64309 h 647530"/>
                  <a:gd name="connsiteX3" fmla="*/ 1221419 w 2387118"/>
                  <a:gd name="connsiteY3" fmla="*/ 219236 h 647530"/>
                  <a:gd name="connsiteX4" fmla="*/ 1354327 w 2387118"/>
                  <a:gd name="connsiteY4" fmla="*/ 64309 h 647530"/>
                  <a:gd name="connsiteX5" fmla="*/ 1373181 w 2387118"/>
                  <a:gd name="connsiteY5" fmla="*/ 0 h 647530"/>
                  <a:gd name="connsiteX6" fmla="*/ 1867109 w 2387118"/>
                  <a:gd name="connsiteY6" fmla="*/ 0 h 647530"/>
                  <a:gd name="connsiteX7" fmla="*/ 1885963 w 2387118"/>
                  <a:gd name="connsiteY7" fmla="*/ 64309 h 647530"/>
                  <a:gd name="connsiteX8" fmla="*/ 2018871 w 2387118"/>
                  <a:gd name="connsiteY8" fmla="*/ 219236 h 647530"/>
                  <a:gd name="connsiteX9" fmla="*/ 2151779 w 2387118"/>
                  <a:gd name="connsiteY9" fmla="*/ 64309 h 647530"/>
                  <a:gd name="connsiteX10" fmla="*/ 2165359 w 2387118"/>
                  <a:gd name="connsiteY10" fmla="*/ 17988 h 647530"/>
                  <a:gd name="connsiteX11" fmla="*/ 2189377 w 2387118"/>
                  <a:gd name="connsiteY11" fmla="*/ 25443 h 647530"/>
                  <a:gd name="connsiteX12" fmla="*/ 2387118 w 2387118"/>
                  <a:gd name="connsiteY12" fmla="*/ 323765 h 647530"/>
                  <a:gd name="connsiteX13" fmla="*/ 2361675 w 2387118"/>
                  <a:gd name="connsiteY13" fmla="*/ 449789 h 647530"/>
                  <a:gd name="connsiteX14" fmla="*/ 2340147 w 2387118"/>
                  <a:gd name="connsiteY14" fmla="*/ 489452 h 647530"/>
                  <a:gd name="connsiteX15" fmla="*/ 2328465 w 2387118"/>
                  <a:gd name="connsiteY15" fmla="*/ 479254 h 647530"/>
                  <a:gd name="connsiteX16" fmla="*/ 2133090 w 2387118"/>
                  <a:gd name="connsiteY16" fmla="*/ 420132 h 647530"/>
                  <a:gd name="connsiteX17" fmla="*/ 2104375 w 2387118"/>
                  <a:gd name="connsiteY17" fmla="*/ 622227 h 647530"/>
                  <a:gd name="connsiteX18" fmla="*/ 2110349 w 2387118"/>
                  <a:gd name="connsiteY18" fmla="*/ 642793 h 647530"/>
                  <a:gd name="connsiteX19" fmla="*/ 2063353 w 2387118"/>
                  <a:gd name="connsiteY19" fmla="*/ 647530 h 647530"/>
                  <a:gd name="connsiteX20" fmla="*/ 1793934 w 2387118"/>
                  <a:gd name="connsiteY20" fmla="*/ 647530 h 647530"/>
                  <a:gd name="connsiteX21" fmla="*/ 1793334 w 2387118"/>
                  <a:gd name="connsiteY21" fmla="*/ 642096 h 647530"/>
                  <a:gd name="connsiteX22" fmla="*/ 1620145 w 2387118"/>
                  <a:gd name="connsiteY22" fmla="*/ 319034 h 647530"/>
                  <a:gd name="connsiteX23" fmla="*/ 1446956 w 2387118"/>
                  <a:gd name="connsiteY23" fmla="*/ 642096 h 647530"/>
                  <a:gd name="connsiteX24" fmla="*/ 1446356 w 2387118"/>
                  <a:gd name="connsiteY24" fmla="*/ 647530 h 647530"/>
                  <a:gd name="connsiteX25" fmla="*/ 996482 w 2387118"/>
                  <a:gd name="connsiteY25" fmla="*/ 647530 h 647530"/>
                  <a:gd name="connsiteX26" fmla="*/ 995882 w 2387118"/>
                  <a:gd name="connsiteY26" fmla="*/ 642096 h 647530"/>
                  <a:gd name="connsiteX27" fmla="*/ 822693 w 2387118"/>
                  <a:gd name="connsiteY27" fmla="*/ 319034 h 647530"/>
                  <a:gd name="connsiteX28" fmla="*/ 649504 w 2387118"/>
                  <a:gd name="connsiteY28" fmla="*/ 642096 h 647530"/>
                  <a:gd name="connsiteX29" fmla="*/ 648905 w 2387118"/>
                  <a:gd name="connsiteY29" fmla="*/ 647530 h 647530"/>
                  <a:gd name="connsiteX30" fmla="*/ 331113 w 2387118"/>
                  <a:gd name="connsiteY30" fmla="*/ 647530 h 647530"/>
                  <a:gd name="connsiteX31" fmla="*/ 338463 w 2387118"/>
                  <a:gd name="connsiteY31" fmla="*/ 622227 h 647530"/>
                  <a:gd name="connsiteX32" fmla="*/ 309748 w 2387118"/>
                  <a:gd name="connsiteY32" fmla="*/ 420132 h 647530"/>
                  <a:gd name="connsiteX33" fmla="*/ 114373 w 2387118"/>
                  <a:gd name="connsiteY33" fmla="*/ 479254 h 647530"/>
                  <a:gd name="connsiteX34" fmla="*/ 67786 w 2387118"/>
                  <a:gd name="connsiteY34" fmla="*/ 519925 h 647530"/>
                  <a:gd name="connsiteX35" fmla="*/ 55294 w 2387118"/>
                  <a:gd name="connsiteY35" fmla="*/ 504785 h 647530"/>
                  <a:gd name="connsiteX36" fmla="*/ 0 w 2387118"/>
                  <a:gd name="connsiteY36" fmla="*/ 323765 h 647530"/>
                  <a:gd name="connsiteX37" fmla="*/ 258515 w 2387118"/>
                  <a:gd name="connsiteY37" fmla="*/ 6578 h 647530"/>
                  <a:gd name="connsiteX38" fmla="*/ 273685 w 2387118"/>
                  <a:gd name="connsiteY38" fmla="*/ 5049 h 647530"/>
                  <a:gd name="connsiteX39" fmla="*/ 291060 w 2387118"/>
                  <a:gd name="connsiteY39" fmla="*/ 64309 h 647530"/>
                  <a:gd name="connsiteX40" fmla="*/ 423967 w 2387118"/>
                  <a:gd name="connsiteY40" fmla="*/ 219236 h 647530"/>
                  <a:gd name="connsiteX41" fmla="*/ 556875 w 2387118"/>
                  <a:gd name="connsiteY41" fmla="*/ 64309 h 64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387118" h="647530">
                    <a:moveTo>
                      <a:pt x="575729" y="0"/>
                    </a:moveTo>
                    <a:lnTo>
                      <a:pt x="1069657" y="0"/>
                    </a:lnTo>
                    <a:lnTo>
                      <a:pt x="1088511" y="64309"/>
                    </a:lnTo>
                    <a:cubicBezTo>
                      <a:pt x="1122526" y="160031"/>
                      <a:pt x="1169516" y="219236"/>
                      <a:pt x="1221419" y="219236"/>
                    </a:cubicBezTo>
                    <a:cubicBezTo>
                      <a:pt x="1273323" y="219236"/>
                      <a:pt x="1320313" y="160031"/>
                      <a:pt x="1354327" y="64309"/>
                    </a:cubicBezTo>
                    <a:lnTo>
                      <a:pt x="1373181" y="0"/>
                    </a:lnTo>
                    <a:lnTo>
                      <a:pt x="1867109" y="0"/>
                    </a:lnTo>
                    <a:lnTo>
                      <a:pt x="1885963" y="64309"/>
                    </a:lnTo>
                    <a:cubicBezTo>
                      <a:pt x="1919978" y="160031"/>
                      <a:pt x="1966968" y="219236"/>
                      <a:pt x="2018871" y="219236"/>
                    </a:cubicBezTo>
                    <a:cubicBezTo>
                      <a:pt x="2070775" y="219236"/>
                      <a:pt x="2117765" y="160031"/>
                      <a:pt x="2151779" y="64309"/>
                    </a:cubicBezTo>
                    <a:lnTo>
                      <a:pt x="2165359" y="17988"/>
                    </a:lnTo>
                    <a:lnTo>
                      <a:pt x="2189377" y="25443"/>
                    </a:lnTo>
                    <a:cubicBezTo>
                      <a:pt x="2305581" y="74594"/>
                      <a:pt x="2387118" y="189658"/>
                      <a:pt x="2387118" y="323765"/>
                    </a:cubicBezTo>
                    <a:cubicBezTo>
                      <a:pt x="2387118" y="368468"/>
                      <a:pt x="2378058" y="411054"/>
                      <a:pt x="2361675" y="449789"/>
                    </a:cubicBezTo>
                    <a:lnTo>
                      <a:pt x="2340147" y="489452"/>
                    </a:lnTo>
                    <a:lnTo>
                      <a:pt x="2328465" y="479254"/>
                    </a:lnTo>
                    <a:cubicBezTo>
                      <a:pt x="2248304" y="416853"/>
                      <a:pt x="2176846" y="392215"/>
                      <a:pt x="2133090" y="420132"/>
                    </a:cubicBezTo>
                    <a:cubicBezTo>
                      <a:pt x="2089334" y="448050"/>
                      <a:pt x="2081564" y="523236"/>
                      <a:pt x="2104375" y="622227"/>
                    </a:cubicBezTo>
                    <a:lnTo>
                      <a:pt x="2110349" y="642793"/>
                    </a:lnTo>
                    <a:lnTo>
                      <a:pt x="2063353" y="647530"/>
                    </a:lnTo>
                    <a:lnTo>
                      <a:pt x="1793934" y="647530"/>
                    </a:lnTo>
                    <a:lnTo>
                      <a:pt x="1793334" y="642096"/>
                    </a:lnTo>
                    <a:cubicBezTo>
                      <a:pt x="1764800" y="452246"/>
                      <a:pt x="1698000" y="319034"/>
                      <a:pt x="1620145" y="319034"/>
                    </a:cubicBezTo>
                    <a:cubicBezTo>
                      <a:pt x="1542290" y="319034"/>
                      <a:pt x="1475490" y="452246"/>
                      <a:pt x="1446956" y="642096"/>
                    </a:cubicBezTo>
                    <a:lnTo>
                      <a:pt x="1446356" y="647530"/>
                    </a:lnTo>
                    <a:lnTo>
                      <a:pt x="996482" y="647530"/>
                    </a:lnTo>
                    <a:lnTo>
                      <a:pt x="995882" y="642096"/>
                    </a:lnTo>
                    <a:cubicBezTo>
                      <a:pt x="967348" y="452246"/>
                      <a:pt x="900548" y="319034"/>
                      <a:pt x="822693" y="319034"/>
                    </a:cubicBezTo>
                    <a:cubicBezTo>
                      <a:pt x="744838" y="319034"/>
                      <a:pt x="678038" y="452246"/>
                      <a:pt x="649504" y="642096"/>
                    </a:cubicBezTo>
                    <a:lnTo>
                      <a:pt x="648905" y="647530"/>
                    </a:lnTo>
                    <a:lnTo>
                      <a:pt x="331113" y="647530"/>
                    </a:lnTo>
                    <a:lnTo>
                      <a:pt x="338463" y="622227"/>
                    </a:lnTo>
                    <a:cubicBezTo>
                      <a:pt x="361274" y="523236"/>
                      <a:pt x="353505" y="448050"/>
                      <a:pt x="309748" y="420132"/>
                    </a:cubicBezTo>
                    <a:cubicBezTo>
                      <a:pt x="265992" y="392215"/>
                      <a:pt x="194534" y="416853"/>
                      <a:pt x="114373" y="479254"/>
                    </a:cubicBezTo>
                    <a:lnTo>
                      <a:pt x="67786" y="519925"/>
                    </a:lnTo>
                    <a:lnTo>
                      <a:pt x="55294" y="504785"/>
                    </a:lnTo>
                    <a:cubicBezTo>
                      <a:pt x="20385" y="453112"/>
                      <a:pt x="0" y="390819"/>
                      <a:pt x="0" y="323765"/>
                    </a:cubicBezTo>
                    <a:cubicBezTo>
                      <a:pt x="0" y="167306"/>
                      <a:pt x="110981" y="36768"/>
                      <a:pt x="258515" y="6578"/>
                    </a:cubicBezTo>
                    <a:lnTo>
                      <a:pt x="273685" y="5049"/>
                    </a:lnTo>
                    <a:lnTo>
                      <a:pt x="291060" y="64309"/>
                    </a:lnTo>
                    <a:cubicBezTo>
                      <a:pt x="325074" y="160031"/>
                      <a:pt x="372064" y="219236"/>
                      <a:pt x="423967" y="219236"/>
                    </a:cubicBezTo>
                    <a:cubicBezTo>
                      <a:pt x="475871" y="219236"/>
                      <a:pt x="522861" y="160031"/>
                      <a:pt x="556875" y="6430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1" name="Rectangle: Rounded Corners 70">
                <a:extLst>
                  <a:ext uri="{FF2B5EF4-FFF2-40B4-BE49-F238E27FC236}">
                    <a16:creationId xmlns:a16="http://schemas.microsoft.com/office/drawing/2014/main" id="{1A4464B4-0B3B-4A3A-BB2B-D3573F6417F5}"/>
                  </a:ext>
                </a:extLst>
              </p:cNvPr>
              <p:cNvSpPr/>
              <p:nvPr/>
            </p:nvSpPr>
            <p:spPr>
              <a:xfrm>
                <a:off x="9133365" y="766625"/>
                <a:ext cx="2543488" cy="675622"/>
              </a:xfrm>
              <a:prstGeom prst="roundRect">
                <a:avLst>
                  <a:gd name="adj" fmla="val 38473"/>
                </a:avLst>
              </a:prstGeom>
              <a:solidFill>
                <a:schemeClr val="tx1">
                  <a:alpha val="50196"/>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Mitochondrial </a:t>
                </a:r>
                <a:r>
                  <a:rPr lang="en-US" b="1" dirty="0">
                    <a:solidFill>
                      <a:srgbClr val="FF0000"/>
                    </a:solidFill>
                  </a:rPr>
                  <a:t>T</a:t>
                </a:r>
                <a:r>
                  <a:rPr lang="en-US" dirty="0">
                    <a:solidFill>
                      <a:schemeClr val="bg1"/>
                    </a:solidFill>
                  </a:rPr>
                  <a:t>ricarboxylic </a:t>
                </a:r>
                <a:r>
                  <a:rPr lang="en-US" b="1" dirty="0">
                    <a:solidFill>
                      <a:srgbClr val="FF0000"/>
                    </a:solidFill>
                  </a:rPr>
                  <a:t>A</a:t>
                </a:r>
                <a:r>
                  <a:rPr lang="en-US" dirty="0">
                    <a:solidFill>
                      <a:schemeClr val="bg1"/>
                    </a:solidFill>
                  </a:rPr>
                  <a:t>cid </a:t>
                </a:r>
                <a:r>
                  <a:rPr lang="en-US" b="1" dirty="0">
                    <a:solidFill>
                      <a:srgbClr val="FF0000"/>
                    </a:solidFill>
                  </a:rPr>
                  <a:t>C</a:t>
                </a:r>
                <a:r>
                  <a:rPr lang="en-US" dirty="0">
                    <a:solidFill>
                      <a:schemeClr val="bg1"/>
                    </a:solidFill>
                  </a:rPr>
                  <a:t>ycle</a:t>
                </a:r>
              </a:p>
            </p:txBody>
          </p:sp>
        </p:grpSp>
        <p:cxnSp>
          <p:nvCxnSpPr>
            <p:cNvPr id="78" name="Connector: Curved 135">
              <a:extLst>
                <a:ext uri="{FF2B5EF4-FFF2-40B4-BE49-F238E27FC236}">
                  <a16:creationId xmlns:a16="http://schemas.microsoft.com/office/drawing/2014/main" id="{9DC964B0-0F13-43D2-B52E-B66E8951081C}"/>
                </a:ext>
              </a:extLst>
            </p:cNvPr>
            <p:cNvCxnSpPr>
              <a:cxnSpLocks/>
              <a:endCxn id="71" idx="1"/>
            </p:cNvCxnSpPr>
            <p:nvPr/>
          </p:nvCxnSpPr>
          <p:spPr>
            <a:xfrm flipV="1">
              <a:off x="6330034" y="930602"/>
              <a:ext cx="3269977" cy="832210"/>
            </a:xfrm>
            <a:prstGeom prst="bentConnector3">
              <a:avLst>
                <a:gd name="adj1" fmla="val 43946"/>
              </a:avLst>
            </a:prstGeom>
            <a:ln w="76200">
              <a:solidFill>
                <a:schemeClr val="accent6"/>
              </a:solidFill>
              <a:tailEnd type="ova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99599314"/>
      </p:ext>
    </p:extLst>
  </p:cSld>
  <p:clrMapOvr>
    <a:masterClrMapping/>
  </p:clrMapOvr>
  <p:timing>
    <p:tnLst>
      <p:par>
        <p:cTn id="1" dur="indefinite" restart="never" nodeType="tmRoot">
          <p:childTnLst>
            <p:video>
              <p:cMediaNode vol="80000">
                <p:cTn id="2" repeatCount="indefinite" fill="hold" display="0">
                  <p:stCondLst>
                    <p:cond delay="indefinite"/>
                  </p:stCondLst>
                </p:cTn>
                <p:tgtEl>
                  <p:spTgt spid="114"/>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14" name="Presentation1">
            <a:hlinkClick r:id="" action="ppaction://media"/>
            <a:extLst>
              <a:ext uri="{FF2B5EF4-FFF2-40B4-BE49-F238E27FC236}">
                <a16:creationId xmlns:a16="http://schemas.microsoft.com/office/drawing/2014/main" id="{26F2D7AA-502D-41FD-838F-B50E6188EFC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94627" y="2891790"/>
            <a:ext cx="1928705" cy="1446529"/>
          </a:xfrm>
          <a:prstGeom prst="rect">
            <a:avLst/>
          </a:prstGeom>
        </p:spPr>
      </p:pic>
      <p:sp>
        <p:nvSpPr>
          <p:cNvPr id="14" name="TextBox 13">
            <a:extLst>
              <a:ext uri="{FF2B5EF4-FFF2-40B4-BE49-F238E27FC236}">
                <a16:creationId xmlns:a16="http://schemas.microsoft.com/office/drawing/2014/main" id="{55E7E5FF-AE06-4503-ACB4-AFB282031A76}"/>
              </a:ext>
            </a:extLst>
          </p:cNvPr>
          <p:cNvSpPr txBox="1"/>
          <p:nvPr/>
        </p:nvSpPr>
        <p:spPr>
          <a:xfrm>
            <a:off x="-419099" y="133349"/>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Gene</a:t>
            </a:r>
          </a:p>
        </p:txBody>
      </p:sp>
      <p:sp>
        <p:nvSpPr>
          <p:cNvPr id="5" name="TextBox 4">
            <a:extLst>
              <a:ext uri="{FF2B5EF4-FFF2-40B4-BE49-F238E27FC236}">
                <a16:creationId xmlns:a16="http://schemas.microsoft.com/office/drawing/2014/main" id="{119ECEFD-845D-4AB0-9006-75AAAF3CB2A9}"/>
              </a:ext>
            </a:extLst>
          </p:cNvPr>
          <p:cNvSpPr txBox="1"/>
          <p:nvPr/>
        </p:nvSpPr>
        <p:spPr>
          <a:xfrm>
            <a:off x="144782" y="811529"/>
            <a:ext cx="105155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Egln1</a:t>
            </a:r>
          </a:p>
        </p:txBody>
      </p:sp>
      <p:sp>
        <p:nvSpPr>
          <p:cNvPr id="6" name="TextBox 5">
            <a:extLst>
              <a:ext uri="{FF2B5EF4-FFF2-40B4-BE49-F238E27FC236}">
                <a16:creationId xmlns:a16="http://schemas.microsoft.com/office/drawing/2014/main" id="{BF0D99AF-8EDC-4946-9A85-E8CBB840602C}"/>
              </a:ext>
            </a:extLst>
          </p:cNvPr>
          <p:cNvSpPr txBox="1"/>
          <p:nvPr/>
        </p:nvSpPr>
        <p:spPr>
          <a:xfrm>
            <a:off x="228602" y="1674494"/>
            <a:ext cx="967739"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Pdk1</a:t>
            </a:r>
          </a:p>
        </p:txBody>
      </p:sp>
      <p:sp>
        <p:nvSpPr>
          <p:cNvPr id="7" name="TextBox 6">
            <a:extLst>
              <a:ext uri="{FF2B5EF4-FFF2-40B4-BE49-F238E27FC236}">
                <a16:creationId xmlns:a16="http://schemas.microsoft.com/office/drawing/2014/main" id="{06D7B386-4866-478F-8988-B2F2FD27C144}"/>
              </a:ext>
            </a:extLst>
          </p:cNvPr>
          <p:cNvSpPr txBox="1"/>
          <p:nvPr/>
        </p:nvSpPr>
        <p:spPr>
          <a:xfrm>
            <a:off x="320041" y="2537459"/>
            <a:ext cx="8763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Mxi1</a:t>
            </a:r>
          </a:p>
        </p:txBody>
      </p:sp>
      <p:sp>
        <p:nvSpPr>
          <p:cNvPr id="8" name="TextBox 7">
            <a:extLst>
              <a:ext uri="{FF2B5EF4-FFF2-40B4-BE49-F238E27FC236}">
                <a16:creationId xmlns:a16="http://schemas.microsoft.com/office/drawing/2014/main" id="{C766C746-9253-4DE6-BD97-5E2A2EEFD79F}"/>
              </a:ext>
            </a:extLst>
          </p:cNvPr>
          <p:cNvSpPr txBox="1"/>
          <p:nvPr/>
        </p:nvSpPr>
        <p:spPr>
          <a:xfrm>
            <a:off x="-15239" y="3400424"/>
            <a:ext cx="121158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Slc5a3</a:t>
            </a:r>
          </a:p>
        </p:txBody>
      </p:sp>
      <p:sp>
        <p:nvSpPr>
          <p:cNvPr id="9" name="TextBox 8">
            <a:extLst>
              <a:ext uri="{FF2B5EF4-FFF2-40B4-BE49-F238E27FC236}">
                <a16:creationId xmlns:a16="http://schemas.microsoft.com/office/drawing/2014/main" id="{1403C878-3F99-4264-950B-F6F7CD3B237D}"/>
              </a:ext>
            </a:extLst>
          </p:cNvPr>
          <p:cNvSpPr txBox="1"/>
          <p:nvPr/>
        </p:nvSpPr>
        <p:spPr>
          <a:xfrm>
            <a:off x="15241" y="4263389"/>
            <a:ext cx="118110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Ccng2</a:t>
            </a:r>
          </a:p>
        </p:txBody>
      </p:sp>
      <p:sp>
        <p:nvSpPr>
          <p:cNvPr id="10" name="TextBox 9">
            <a:extLst>
              <a:ext uri="{FF2B5EF4-FFF2-40B4-BE49-F238E27FC236}">
                <a16:creationId xmlns:a16="http://schemas.microsoft.com/office/drawing/2014/main" id="{A67235B3-9AB1-4E71-B2CD-A7F0637C443C}"/>
              </a:ext>
            </a:extLst>
          </p:cNvPr>
          <p:cNvSpPr txBox="1"/>
          <p:nvPr/>
        </p:nvSpPr>
        <p:spPr>
          <a:xfrm>
            <a:off x="175261" y="5886640"/>
            <a:ext cx="1021080"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Eno2</a:t>
            </a:r>
          </a:p>
        </p:txBody>
      </p:sp>
      <p:sp>
        <p:nvSpPr>
          <p:cNvPr id="11" name="TextBox 10">
            <a:extLst>
              <a:ext uri="{FF2B5EF4-FFF2-40B4-BE49-F238E27FC236}">
                <a16:creationId xmlns:a16="http://schemas.microsoft.com/office/drawing/2014/main" id="{343594D0-D0DC-41C6-8037-C37681B955C1}"/>
              </a:ext>
            </a:extLst>
          </p:cNvPr>
          <p:cNvSpPr txBox="1"/>
          <p:nvPr/>
        </p:nvSpPr>
        <p:spPr>
          <a:xfrm>
            <a:off x="-144780" y="5126354"/>
            <a:ext cx="1341121" cy="453391"/>
          </a:xfrm>
          <a:prstGeom prst="rect">
            <a:avLst/>
          </a:prstGeom>
        </p:spPr>
        <p:txBody>
          <a:bodyPr vert="horz" lIns="0" tIns="0" rIns="0" bIns="0" rtlCol="0">
            <a:normAutofit/>
          </a:bodyPr>
          <a:lstStyle/>
          <a:p>
            <a:pPr algn="r" defTabSz="914400">
              <a:spcAft>
                <a:spcPts val="600"/>
              </a:spcAft>
            </a:pPr>
            <a:r>
              <a:rPr lang="en-US" sz="2600" dirty="0">
                <a:latin typeface="Arial" panose="020B0604020202020204" pitchFamily="34" charset="0"/>
                <a:cs typeface="Arial" panose="020B0604020202020204" pitchFamily="34" charset="0"/>
              </a:rPr>
              <a:t>Higd1a</a:t>
            </a:r>
          </a:p>
        </p:txBody>
      </p:sp>
      <p:sp>
        <p:nvSpPr>
          <p:cNvPr id="12" name="TextBox 11">
            <a:extLst>
              <a:ext uri="{FF2B5EF4-FFF2-40B4-BE49-F238E27FC236}">
                <a16:creationId xmlns:a16="http://schemas.microsoft.com/office/drawing/2014/main" id="{ABB7D6AB-2B8C-4DE5-B4BD-0596DE80F189}"/>
              </a:ext>
            </a:extLst>
          </p:cNvPr>
          <p:cNvSpPr txBox="1"/>
          <p:nvPr/>
        </p:nvSpPr>
        <p:spPr>
          <a:xfrm>
            <a:off x="1950721" y="811529"/>
            <a:ext cx="87630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Egln1</a:t>
            </a:r>
          </a:p>
        </p:txBody>
      </p:sp>
      <p:sp>
        <p:nvSpPr>
          <p:cNvPr id="16" name="TextBox 15">
            <a:extLst>
              <a:ext uri="{FF2B5EF4-FFF2-40B4-BE49-F238E27FC236}">
                <a16:creationId xmlns:a16="http://schemas.microsoft.com/office/drawing/2014/main" id="{D462963F-D099-4A1F-A99E-260D13CE41CF}"/>
              </a:ext>
            </a:extLst>
          </p:cNvPr>
          <p:cNvSpPr txBox="1"/>
          <p:nvPr/>
        </p:nvSpPr>
        <p:spPr>
          <a:xfrm>
            <a:off x="2080259" y="2537459"/>
            <a:ext cx="74676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Mxi1</a:t>
            </a:r>
          </a:p>
        </p:txBody>
      </p:sp>
      <p:sp>
        <p:nvSpPr>
          <p:cNvPr id="17" name="TextBox 16">
            <a:extLst>
              <a:ext uri="{FF2B5EF4-FFF2-40B4-BE49-F238E27FC236}">
                <a16:creationId xmlns:a16="http://schemas.microsoft.com/office/drawing/2014/main" id="{AA60ABBF-DE0E-4FFF-955D-9FB73EC5A3C9}"/>
              </a:ext>
            </a:extLst>
          </p:cNvPr>
          <p:cNvSpPr txBox="1"/>
          <p:nvPr/>
        </p:nvSpPr>
        <p:spPr>
          <a:xfrm>
            <a:off x="1805941" y="3400424"/>
            <a:ext cx="1021080"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Slc5a3</a:t>
            </a:r>
          </a:p>
        </p:txBody>
      </p:sp>
      <p:sp>
        <p:nvSpPr>
          <p:cNvPr id="18" name="TextBox 17">
            <a:extLst>
              <a:ext uri="{FF2B5EF4-FFF2-40B4-BE49-F238E27FC236}">
                <a16:creationId xmlns:a16="http://schemas.microsoft.com/office/drawing/2014/main" id="{A69DE28A-6EB8-449A-9521-2A54B7211D75}"/>
              </a:ext>
            </a:extLst>
          </p:cNvPr>
          <p:cNvSpPr txBox="1"/>
          <p:nvPr/>
        </p:nvSpPr>
        <p:spPr>
          <a:xfrm>
            <a:off x="1805939" y="4263389"/>
            <a:ext cx="102108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Ccng2</a:t>
            </a:r>
          </a:p>
        </p:txBody>
      </p:sp>
      <p:sp>
        <p:nvSpPr>
          <p:cNvPr id="19" name="TextBox 18">
            <a:extLst>
              <a:ext uri="{FF2B5EF4-FFF2-40B4-BE49-F238E27FC236}">
                <a16:creationId xmlns:a16="http://schemas.microsoft.com/office/drawing/2014/main" id="{46B5919F-41B8-48BB-91AE-9F0313E97A3D}"/>
              </a:ext>
            </a:extLst>
          </p:cNvPr>
          <p:cNvSpPr txBox="1"/>
          <p:nvPr/>
        </p:nvSpPr>
        <p:spPr>
          <a:xfrm>
            <a:off x="2026919" y="5886640"/>
            <a:ext cx="80010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Eno2</a:t>
            </a:r>
          </a:p>
        </p:txBody>
      </p:sp>
      <p:sp>
        <p:nvSpPr>
          <p:cNvPr id="20" name="TextBox 19">
            <a:extLst>
              <a:ext uri="{FF2B5EF4-FFF2-40B4-BE49-F238E27FC236}">
                <a16:creationId xmlns:a16="http://schemas.microsoft.com/office/drawing/2014/main" id="{67AA98D3-74AA-4A3F-8CE3-986911D423D8}"/>
              </a:ext>
            </a:extLst>
          </p:cNvPr>
          <p:cNvSpPr txBox="1"/>
          <p:nvPr/>
        </p:nvSpPr>
        <p:spPr>
          <a:xfrm>
            <a:off x="1684020" y="5126354"/>
            <a:ext cx="1143001" cy="453391"/>
          </a:xfrm>
          <a:prstGeom prst="rect">
            <a:avLst/>
          </a:prstGeom>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Higd1a</a:t>
            </a:r>
          </a:p>
        </p:txBody>
      </p:sp>
      <p:sp>
        <p:nvSpPr>
          <p:cNvPr id="21" name="TextBox 20">
            <a:extLst>
              <a:ext uri="{FF2B5EF4-FFF2-40B4-BE49-F238E27FC236}">
                <a16:creationId xmlns:a16="http://schemas.microsoft.com/office/drawing/2014/main" id="{98A8DB12-5A27-4EF4-AD53-8418D6296F5D}"/>
              </a:ext>
            </a:extLst>
          </p:cNvPr>
          <p:cNvSpPr txBox="1"/>
          <p:nvPr/>
        </p:nvSpPr>
        <p:spPr>
          <a:xfrm>
            <a:off x="1207771" y="114298"/>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mRNA</a:t>
            </a:r>
          </a:p>
        </p:txBody>
      </p:sp>
      <p:cxnSp>
        <p:nvCxnSpPr>
          <p:cNvPr id="23" name="Straight Arrow Connector 22">
            <a:extLst>
              <a:ext uri="{FF2B5EF4-FFF2-40B4-BE49-F238E27FC236}">
                <a16:creationId xmlns:a16="http://schemas.microsoft.com/office/drawing/2014/main" id="{D47A363C-FFC1-4CC2-9642-51F57F29CA38}"/>
              </a:ext>
            </a:extLst>
          </p:cNvPr>
          <p:cNvCxnSpPr>
            <a:cxnSpLocks/>
            <a:stCxn id="5" idx="3"/>
            <a:endCxn id="12" idx="1"/>
          </p:cNvCxnSpPr>
          <p:nvPr/>
        </p:nvCxnSpPr>
        <p:spPr>
          <a:xfrm>
            <a:off x="1196341" y="1038225"/>
            <a:ext cx="75438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F8FA41A-95DF-45C3-ABEA-C70C4C38913D}"/>
              </a:ext>
            </a:extLst>
          </p:cNvPr>
          <p:cNvCxnSpPr>
            <a:cxnSpLocks/>
            <a:stCxn id="6" idx="3"/>
            <a:endCxn id="15" idx="1"/>
          </p:cNvCxnSpPr>
          <p:nvPr/>
        </p:nvCxnSpPr>
        <p:spPr>
          <a:xfrm>
            <a:off x="1196341" y="1901190"/>
            <a:ext cx="8305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0BF69D8-3923-48D2-AC92-4F5DC963B027}"/>
              </a:ext>
            </a:extLst>
          </p:cNvPr>
          <p:cNvCxnSpPr>
            <a:cxnSpLocks/>
            <a:stCxn id="7" idx="3"/>
            <a:endCxn id="16" idx="1"/>
          </p:cNvCxnSpPr>
          <p:nvPr/>
        </p:nvCxnSpPr>
        <p:spPr>
          <a:xfrm>
            <a:off x="1196341" y="2764155"/>
            <a:ext cx="88391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0BB5643-03BF-4BD3-AF4B-17B26733D474}"/>
              </a:ext>
            </a:extLst>
          </p:cNvPr>
          <p:cNvCxnSpPr>
            <a:cxnSpLocks/>
            <a:stCxn id="8" idx="3"/>
            <a:endCxn id="17" idx="1"/>
          </p:cNvCxnSpPr>
          <p:nvPr/>
        </p:nvCxnSpPr>
        <p:spPr>
          <a:xfrm>
            <a:off x="1196341" y="3627120"/>
            <a:ext cx="60960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9702CDA2-0429-4E32-B9F8-9BCB82BF54C8}"/>
              </a:ext>
            </a:extLst>
          </p:cNvPr>
          <p:cNvCxnSpPr>
            <a:cxnSpLocks/>
            <a:stCxn id="9" idx="3"/>
            <a:endCxn id="18" idx="1"/>
          </p:cNvCxnSpPr>
          <p:nvPr/>
        </p:nvCxnSpPr>
        <p:spPr>
          <a:xfrm>
            <a:off x="1196341" y="4490085"/>
            <a:ext cx="60959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70D1391-6750-4C09-84A9-C34BB0BB8763}"/>
              </a:ext>
            </a:extLst>
          </p:cNvPr>
          <p:cNvCxnSpPr>
            <a:cxnSpLocks/>
            <a:stCxn id="11" idx="3"/>
            <a:endCxn id="20" idx="1"/>
          </p:cNvCxnSpPr>
          <p:nvPr/>
        </p:nvCxnSpPr>
        <p:spPr>
          <a:xfrm>
            <a:off x="1196341" y="5353050"/>
            <a:ext cx="48767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8DAD3B0-627A-4164-BB23-54F7D11B54A4}"/>
              </a:ext>
            </a:extLst>
          </p:cNvPr>
          <p:cNvCxnSpPr>
            <a:cxnSpLocks/>
            <a:stCxn id="10" idx="3"/>
            <a:endCxn id="19" idx="1"/>
          </p:cNvCxnSpPr>
          <p:nvPr/>
        </p:nvCxnSpPr>
        <p:spPr>
          <a:xfrm>
            <a:off x="1196341" y="6113336"/>
            <a:ext cx="830578"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D913E2A4-2EC1-46C2-BAEC-BFE369708146}"/>
              </a:ext>
            </a:extLst>
          </p:cNvPr>
          <p:cNvSpPr txBox="1"/>
          <p:nvPr/>
        </p:nvSpPr>
        <p:spPr>
          <a:xfrm>
            <a:off x="3909060" y="2537459"/>
            <a:ext cx="1630681"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Max-interacting protein 1</a:t>
            </a:r>
          </a:p>
        </p:txBody>
      </p:sp>
      <p:sp>
        <p:nvSpPr>
          <p:cNvPr id="49" name="TextBox 48">
            <a:extLst>
              <a:ext uri="{FF2B5EF4-FFF2-40B4-BE49-F238E27FC236}">
                <a16:creationId xmlns:a16="http://schemas.microsoft.com/office/drawing/2014/main" id="{42F4C626-EE2D-47D8-82AB-0E2F9D40DFB7}"/>
              </a:ext>
            </a:extLst>
          </p:cNvPr>
          <p:cNvSpPr txBox="1"/>
          <p:nvPr/>
        </p:nvSpPr>
        <p:spPr>
          <a:xfrm>
            <a:off x="3909060" y="3400424"/>
            <a:ext cx="2080260" cy="453391"/>
          </a:xfrm>
          <a:prstGeom prst="rect">
            <a:avLst/>
          </a:prstGeom>
        </p:spPr>
        <p:txBody>
          <a:bodyPr vert="horz" lIns="0" tIns="0" rIns="0" bIns="0" rtlCol="0">
            <a:normAutofit fontScale="62500" lnSpcReduction="20000"/>
          </a:bodyPr>
          <a:lstStyle/>
          <a:p>
            <a:pPr defTabSz="914400">
              <a:spcAft>
                <a:spcPts val="600"/>
              </a:spcAft>
            </a:pPr>
            <a:r>
              <a:rPr lang="en-US" sz="2600" b="1" dirty="0">
                <a:latin typeface="Arial" panose="020B0604020202020204" pitchFamily="34" charset="0"/>
                <a:cs typeface="Arial" panose="020B0604020202020204" pitchFamily="34" charset="0"/>
              </a:rPr>
              <a:t>Sodium/myo-inositol transporter</a:t>
            </a:r>
          </a:p>
        </p:txBody>
      </p:sp>
      <p:sp>
        <p:nvSpPr>
          <p:cNvPr id="50" name="TextBox 49">
            <a:extLst>
              <a:ext uri="{FF2B5EF4-FFF2-40B4-BE49-F238E27FC236}">
                <a16:creationId xmlns:a16="http://schemas.microsoft.com/office/drawing/2014/main" id="{C20C446C-F1A5-4D58-9AE6-C651DCEA366C}"/>
              </a:ext>
            </a:extLst>
          </p:cNvPr>
          <p:cNvSpPr txBox="1"/>
          <p:nvPr/>
        </p:nvSpPr>
        <p:spPr>
          <a:xfrm>
            <a:off x="3894287" y="4295845"/>
            <a:ext cx="947421" cy="366289"/>
          </a:xfrm>
          <a:prstGeom prst="rect">
            <a:avLst/>
          </a:prstGeom>
        </p:spPr>
        <p:txBody>
          <a:bodyPr vert="horz" lIns="0" tIns="0" rIns="0" bIns="0" rtlCol="0" anchor="ctr" anchorCtr="0">
            <a:normAutofit fontScale="92500"/>
          </a:bodyPr>
          <a:lstStyle/>
          <a:p>
            <a:pPr algn="ctr" defTabSz="914400">
              <a:spcAft>
                <a:spcPts val="600"/>
              </a:spcAft>
            </a:pPr>
            <a:r>
              <a:rPr lang="en-US" sz="1600" b="1" dirty="0">
                <a:latin typeface="Arial" panose="020B0604020202020204" pitchFamily="34" charset="0"/>
                <a:cs typeface="Arial" panose="020B0604020202020204" pitchFamily="34" charset="0"/>
              </a:rPr>
              <a:t>Cyclin-G2</a:t>
            </a:r>
          </a:p>
        </p:txBody>
      </p:sp>
      <p:sp>
        <p:nvSpPr>
          <p:cNvPr id="51" name="TextBox 50">
            <a:extLst>
              <a:ext uri="{FF2B5EF4-FFF2-40B4-BE49-F238E27FC236}">
                <a16:creationId xmlns:a16="http://schemas.microsoft.com/office/drawing/2014/main" id="{9DFC960B-C50B-402C-BB2F-EC79C28C5B81}"/>
              </a:ext>
            </a:extLst>
          </p:cNvPr>
          <p:cNvSpPr txBox="1"/>
          <p:nvPr/>
        </p:nvSpPr>
        <p:spPr>
          <a:xfrm>
            <a:off x="3909061" y="5959555"/>
            <a:ext cx="1584960" cy="293964"/>
          </a:xfrm>
          <a:prstGeom prst="rect">
            <a:avLst/>
          </a:prstGeom>
        </p:spPr>
        <p:txBody>
          <a:bodyPr vert="horz" lIns="0" tIns="0" rIns="0" bIns="0" rtlCol="0">
            <a:normAutofit/>
          </a:bodyPr>
          <a:lstStyle/>
          <a:p>
            <a:pPr defTabSz="914400">
              <a:spcAft>
                <a:spcPts val="600"/>
              </a:spcAft>
            </a:pPr>
            <a:r>
              <a:rPr lang="en-US" sz="1600" b="1" dirty="0">
                <a:latin typeface="Arial" panose="020B0604020202020204" pitchFamily="34" charset="0"/>
                <a:cs typeface="Arial" panose="020B0604020202020204" pitchFamily="34" charset="0"/>
              </a:rPr>
              <a:t>Gamma-enolase</a:t>
            </a:r>
          </a:p>
        </p:txBody>
      </p:sp>
      <p:sp>
        <p:nvSpPr>
          <p:cNvPr id="52" name="TextBox 51">
            <a:extLst>
              <a:ext uri="{FF2B5EF4-FFF2-40B4-BE49-F238E27FC236}">
                <a16:creationId xmlns:a16="http://schemas.microsoft.com/office/drawing/2014/main" id="{3D5EC3AF-0EE0-406D-A708-5F13E2527437}"/>
              </a:ext>
            </a:extLst>
          </p:cNvPr>
          <p:cNvSpPr txBox="1"/>
          <p:nvPr/>
        </p:nvSpPr>
        <p:spPr>
          <a:xfrm>
            <a:off x="3909060" y="5126354"/>
            <a:ext cx="1363980"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HIG1 domain family 1A</a:t>
            </a:r>
          </a:p>
        </p:txBody>
      </p:sp>
      <p:cxnSp>
        <p:nvCxnSpPr>
          <p:cNvPr id="53" name="Straight Arrow Connector 52">
            <a:extLst>
              <a:ext uri="{FF2B5EF4-FFF2-40B4-BE49-F238E27FC236}">
                <a16:creationId xmlns:a16="http://schemas.microsoft.com/office/drawing/2014/main" id="{0BCC1FF4-AABF-41BF-A09D-B6F039C5A269}"/>
              </a:ext>
            </a:extLst>
          </p:cNvPr>
          <p:cNvCxnSpPr>
            <a:cxnSpLocks/>
            <a:stCxn id="12" idx="3"/>
            <a:endCxn id="46" idx="1"/>
          </p:cNvCxnSpPr>
          <p:nvPr/>
        </p:nvCxnSpPr>
        <p:spPr>
          <a:xfrm>
            <a:off x="2827021" y="1038225"/>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AF8E0D66-F8C6-4CCF-B557-391E584D7051}"/>
              </a:ext>
            </a:extLst>
          </p:cNvPr>
          <p:cNvCxnSpPr>
            <a:cxnSpLocks/>
            <a:stCxn id="15" idx="3"/>
            <a:endCxn id="47" idx="1"/>
          </p:cNvCxnSpPr>
          <p:nvPr/>
        </p:nvCxnSpPr>
        <p:spPr>
          <a:xfrm>
            <a:off x="2827021" y="1901190"/>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7982330-7794-4A20-B358-933B6DEA3CCA}"/>
              </a:ext>
            </a:extLst>
          </p:cNvPr>
          <p:cNvCxnSpPr>
            <a:cxnSpLocks/>
            <a:stCxn id="16" idx="3"/>
            <a:endCxn id="48" idx="1"/>
          </p:cNvCxnSpPr>
          <p:nvPr/>
        </p:nvCxnSpPr>
        <p:spPr>
          <a:xfrm>
            <a:off x="2827020" y="2764155"/>
            <a:ext cx="1082040"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1564B4D-298D-457F-A178-4012790CE3CB}"/>
              </a:ext>
            </a:extLst>
          </p:cNvPr>
          <p:cNvCxnSpPr>
            <a:cxnSpLocks/>
            <a:stCxn id="17" idx="3"/>
            <a:endCxn id="49" idx="1"/>
          </p:cNvCxnSpPr>
          <p:nvPr/>
        </p:nvCxnSpPr>
        <p:spPr>
          <a:xfrm>
            <a:off x="2827021" y="3627120"/>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6E852D21-19D4-4B36-A40E-4362B8ECE013}"/>
              </a:ext>
            </a:extLst>
          </p:cNvPr>
          <p:cNvCxnSpPr>
            <a:cxnSpLocks/>
            <a:stCxn id="18" idx="3"/>
            <a:endCxn id="50" idx="1"/>
          </p:cNvCxnSpPr>
          <p:nvPr/>
        </p:nvCxnSpPr>
        <p:spPr>
          <a:xfrm flipV="1">
            <a:off x="2827020" y="4478990"/>
            <a:ext cx="1067267" cy="1109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3AAEF8AE-ECB2-4C3D-8F16-DDC62348DC75}"/>
              </a:ext>
            </a:extLst>
          </p:cNvPr>
          <p:cNvCxnSpPr>
            <a:cxnSpLocks/>
            <a:stCxn id="20" idx="3"/>
            <a:endCxn id="52" idx="1"/>
          </p:cNvCxnSpPr>
          <p:nvPr/>
        </p:nvCxnSpPr>
        <p:spPr>
          <a:xfrm>
            <a:off x="2827021" y="5353050"/>
            <a:ext cx="108203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98105AD2-283C-44E1-8E6F-5B82F3E03988}"/>
              </a:ext>
            </a:extLst>
          </p:cNvPr>
          <p:cNvCxnSpPr>
            <a:cxnSpLocks/>
            <a:stCxn id="19" idx="3"/>
            <a:endCxn id="51" idx="1"/>
          </p:cNvCxnSpPr>
          <p:nvPr/>
        </p:nvCxnSpPr>
        <p:spPr>
          <a:xfrm flipV="1">
            <a:off x="2827020" y="6106537"/>
            <a:ext cx="1082041" cy="6799"/>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2" name="Oval 141">
            <a:extLst>
              <a:ext uri="{FF2B5EF4-FFF2-40B4-BE49-F238E27FC236}">
                <a16:creationId xmlns:a16="http://schemas.microsoft.com/office/drawing/2014/main" id="{32B01F02-6FA9-4005-B3DD-9E2684DAEA06}"/>
              </a:ext>
            </a:extLst>
          </p:cNvPr>
          <p:cNvSpPr>
            <a:spLocks noChangeAspect="1"/>
          </p:cNvSpPr>
          <p:nvPr/>
        </p:nvSpPr>
        <p:spPr>
          <a:xfrm>
            <a:off x="2266950" y="1830706"/>
            <a:ext cx="198120" cy="19812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0DE9F2A1-4486-438F-9AD0-1A8E1685C96A}"/>
              </a:ext>
            </a:extLst>
          </p:cNvPr>
          <p:cNvSpPr txBox="1"/>
          <p:nvPr/>
        </p:nvSpPr>
        <p:spPr>
          <a:xfrm>
            <a:off x="2026920" y="1674494"/>
            <a:ext cx="800101" cy="453391"/>
          </a:xfrm>
          <a:prstGeom prst="rect">
            <a:avLst/>
          </a:prstGeom>
          <a:noFill/>
        </p:spPr>
        <p:txBody>
          <a:bodyPr vert="horz" lIns="0" tIns="0" rIns="0" bIns="0" rtlCol="0">
            <a:normAutofit/>
          </a:bodyPr>
          <a:lstStyle/>
          <a:p>
            <a:pPr algn="r" defTabSz="914400">
              <a:spcAft>
                <a:spcPts val="600"/>
              </a:spcAft>
            </a:pPr>
            <a:r>
              <a:rPr lang="en-US" sz="2600" i="1" dirty="0">
                <a:latin typeface="Arial" panose="020B0604020202020204" pitchFamily="34" charset="0"/>
                <a:cs typeface="Arial" panose="020B0604020202020204" pitchFamily="34" charset="0"/>
              </a:rPr>
              <a:t>Pdk1</a:t>
            </a:r>
          </a:p>
        </p:txBody>
      </p:sp>
      <p:grpSp>
        <p:nvGrpSpPr>
          <p:cNvPr id="361" name="Group 360">
            <a:extLst>
              <a:ext uri="{FF2B5EF4-FFF2-40B4-BE49-F238E27FC236}">
                <a16:creationId xmlns:a16="http://schemas.microsoft.com/office/drawing/2014/main" id="{E091672D-5B9C-4AC8-AB1F-6D1D981E1FC8}"/>
              </a:ext>
            </a:extLst>
          </p:cNvPr>
          <p:cNvGrpSpPr/>
          <p:nvPr/>
        </p:nvGrpSpPr>
        <p:grpSpPr>
          <a:xfrm>
            <a:off x="6492240" y="115810"/>
            <a:ext cx="5524259" cy="814792"/>
            <a:chOff x="6492240" y="115810"/>
            <a:chExt cx="5524259" cy="814792"/>
          </a:xfrm>
        </p:grpSpPr>
        <p:cxnSp>
          <p:nvCxnSpPr>
            <p:cNvPr id="131" name="Connector: Curved 130">
              <a:extLst>
                <a:ext uri="{FF2B5EF4-FFF2-40B4-BE49-F238E27FC236}">
                  <a16:creationId xmlns:a16="http://schemas.microsoft.com/office/drawing/2014/main" id="{21E37C53-C404-459D-AE1E-433FB504EC9B}"/>
                </a:ext>
              </a:extLst>
            </p:cNvPr>
            <p:cNvCxnSpPr>
              <a:cxnSpLocks/>
              <a:endCxn id="133" idx="2"/>
            </p:cNvCxnSpPr>
            <p:nvPr/>
          </p:nvCxnSpPr>
          <p:spPr>
            <a:xfrm flipV="1">
              <a:off x="6492240" y="463597"/>
              <a:ext cx="877254" cy="467005"/>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133" name="Oval 132">
              <a:extLst>
                <a:ext uri="{FF2B5EF4-FFF2-40B4-BE49-F238E27FC236}">
                  <a16:creationId xmlns:a16="http://schemas.microsoft.com/office/drawing/2014/main" id="{01B6D2D7-539E-42EC-9C30-1A5F998F9FBB}"/>
                </a:ext>
              </a:extLst>
            </p:cNvPr>
            <p:cNvSpPr/>
            <p:nvPr/>
          </p:nvSpPr>
          <p:spPr>
            <a:xfrm>
              <a:off x="7369494" y="236901"/>
              <a:ext cx="1440182" cy="453391"/>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20204" pitchFamily="34" charset="0"/>
                  <a:cs typeface="Arial" panose="020B0604020202020204" pitchFamily="34" charset="0"/>
                </a:rPr>
                <a:t>HIF1-</a:t>
              </a:r>
              <a:r>
                <a:rPr lang="el-GR" sz="2000" dirty="0">
                  <a:solidFill>
                    <a:schemeClr val="tx1"/>
                  </a:solidFill>
                  <a:latin typeface="Arial" panose="020B0604020202020204" pitchFamily="34" charset="0"/>
                  <a:cs typeface="Arial" panose="020B0604020202020204" pitchFamily="34" charset="0"/>
                </a:rPr>
                <a:t>α</a:t>
              </a:r>
              <a:endParaRPr lang="en-US" sz="2000" dirty="0">
                <a:solidFill>
                  <a:schemeClr val="tx1"/>
                </a:solidFill>
                <a:latin typeface="Arial" panose="020B0604020202020204" pitchFamily="34" charset="0"/>
                <a:cs typeface="Arial" panose="020B0604020202020204" pitchFamily="34" charset="0"/>
              </a:endParaRPr>
            </a:p>
          </p:txBody>
        </p:sp>
        <p:cxnSp>
          <p:nvCxnSpPr>
            <p:cNvPr id="134" name="Connector: Curved 96">
              <a:extLst>
                <a:ext uri="{FF2B5EF4-FFF2-40B4-BE49-F238E27FC236}">
                  <a16:creationId xmlns:a16="http://schemas.microsoft.com/office/drawing/2014/main" id="{B607D256-24B8-41D5-9027-ACBBD950C948}"/>
                </a:ext>
              </a:extLst>
            </p:cNvPr>
            <p:cNvCxnSpPr>
              <a:cxnSpLocks/>
              <a:stCxn id="133" idx="6"/>
              <a:endCxn id="138" idx="1"/>
            </p:cNvCxnSpPr>
            <p:nvPr/>
          </p:nvCxnSpPr>
          <p:spPr>
            <a:xfrm flipV="1">
              <a:off x="8809676" y="258050"/>
              <a:ext cx="1282543" cy="205547"/>
            </a:xfrm>
            <a:prstGeom prst="bentConnector3">
              <a:avLst>
                <a:gd name="adj1" fmla="val 50000"/>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8" name="Rectangle: Rounded Corners 137">
              <a:extLst>
                <a:ext uri="{FF2B5EF4-FFF2-40B4-BE49-F238E27FC236}">
                  <a16:creationId xmlns:a16="http://schemas.microsoft.com/office/drawing/2014/main" id="{AE77F28D-FC99-4C47-B599-33DA6844025F}"/>
                </a:ext>
              </a:extLst>
            </p:cNvPr>
            <p:cNvSpPr/>
            <p:nvPr/>
          </p:nvSpPr>
          <p:spPr>
            <a:xfrm>
              <a:off x="10092219" y="115810"/>
              <a:ext cx="1924280" cy="284480"/>
            </a:xfrm>
            <a:prstGeom prst="roundRect">
              <a:avLst>
                <a:gd name="adj" fmla="val 38473"/>
              </a:avLst>
            </a:prstGeom>
            <a:solidFill>
              <a:schemeClr val="bg1">
                <a:alpha val="50196"/>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Hypoxic Response</a:t>
              </a:r>
            </a:p>
          </p:txBody>
        </p:sp>
      </p:grpSp>
      <p:grpSp>
        <p:nvGrpSpPr>
          <p:cNvPr id="392" name="Group 391">
            <a:extLst>
              <a:ext uri="{FF2B5EF4-FFF2-40B4-BE49-F238E27FC236}">
                <a16:creationId xmlns:a16="http://schemas.microsoft.com/office/drawing/2014/main" id="{DEFD0204-72A5-4BBD-B2C1-558A85AB17CD}"/>
              </a:ext>
            </a:extLst>
          </p:cNvPr>
          <p:cNvGrpSpPr/>
          <p:nvPr/>
        </p:nvGrpSpPr>
        <p:grpSpPr>
          <a:xfrm>
            <a:off x="2255521" y="1569434"/>
            <a:ext cx="171449" cy="4770598"/>
            <a:chOff x="2255521" y="1569434"/>
            <a:chExt cx="171449" cy="4770598"/>
          </a:xfrm>
        </p:grpSpPr>
        <p:cxnSp>
          <p:nvCxnSpPr>
            <p:cNvPr id="97" name="Connector: Curved 96">
              <a:extLst>
                <a:ext uri="{FF2B5EF4-FFF2-40B4-BE49-F238E27FC236}">
                  <a16:creationId xmlns:a16="http://schemas.microsoft.com/office/drawing/2014/main" id="{D194E6C1-CD59-4E92-A412-FFD5FC20B74B}"/>
                </a:ext>
              </a:extLst>
            </p:cNvPr>
            <p:cNvCxnSpPr>
              <a:cxnSpLocks/>
              <a:stCxn id="19" idx="0"/>
              <a:endCxn id="20" idx="0"/>
            </p:cNvCxnSpPr>
            <p:nvPr/>
          </p:nvCxnSpPr>
          <p:spPr>
            <a:xfrm rot="16200000" flipV="1">
              <a:off x="1961103" y="5420772"/>
              <a:ext cx="760286" cy="171449"/>
            </a:xfrm>
            <a:prstGeom prst="bentConnector5">
              <a:avLst>
                <a:gd name="adj1" fmla="val 20183"/>
                <a:gd name="adj2" fmla="val -366669"/>
                <a:gd name="adj3" fmla="val 144947"/>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onnector: Curved 98">
              <a:extLst>
                <a:ext uri="{FF2B5EF4-FFF2-40B4-BE49-F238E27FC236}">
                  <a16:creationId xmlns:a16="http://schemas.microsoft.com/office/drawing/2014/main" id="{A2796B51-80E5-44EA-9877-936BE8813959}"/>
                </a:ext>
              </a:extLst>
            </p:cNvPr>
            <p:cNvCxnSpPr>
              <a:cxnSpLocks/>
              <a:stCxn id="19" idx="0"/>
              <a:endCxn id="17" idx="0"/>
            </p:cNvCxnSpPr>
            <p:nvPr/>
          </p:nvCxnSpPr>
          <p:spPr>
            <a:xfrm rot="16200000" flipV="1">
              <a:off x="1128618" y="4588287"/>
              <a:ext cx="2486216" cy="110489"/>
            </a:xfrm>
            <a:prstGeom prst="bentConnector5">
              <a:avLst>
                <a:gd name="adj1" fmla="val 5999"/>
                <a:gd name="adj2" fmla="val -570536"/>
                <a:gd name="adj3" fmla="val 114124"/>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Connector: Curved 106">
              <a:extLst>
                <a:ext uri="{FF2B5EF4-FFF2-40B4-BE49-F238E27FC236}">
                  <a16:creationId xmlns:a16="http://schemas.microsoft.com/office/drawing/2014/main" id="{6BBCF2C8-4802-40C5-BC31-D997A6DB26D4}"/>
                </a:ext>
              </a:extLst>
            </p:cNvPr>
            <p:cNvCxnSpPr>
              <a:cxnSpLocks/>
              <a:stCxn id="19" idx="2"/>
            </p:cNvCxnSpPr>
            <p:nvPr/>
          </p:nvCxnSpPr>
          <p:spPr>
            <a:xfrm rot="5400000" flipH="1">
              <a:off x="-13573" y="3899488"/>
              <a:ext cx="4770598" cy="110489"/>
            </a:xfrm>
            <a:prstGeom prst="bentConnector5">
              <a:avLst>
                <a:gd name="adj1" fmla="val -4792"/>
                <a:gd name="adj2" fmla="val 991962"/>
                <a:gd name="adj3" fmla="val 104694"/>
              </a:avLst>
            </a:prstGeom>
            <a:ln w="76200">
              <a:solidFill>
                <a:schemeClr val="accent6"/>
              </a:solidFill>
              <a:tailEnd type="ova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grpSp>
        <p:nvGrpSpPr>
          <p:cNvPr id="177" name="Group 176">
            <a:extLst>
              <a:ext uri="{FF2B5EF4-FFF2-40B4-BE49-F238E27FC236}">
                <a16:creationId xmlns:a16="http://schemas.microsoft.com/office/drawing/2014/main" id="{78EA8B6D-8FDB-4F1B-8D19-424EC67DA535}"/>
              </a:ext>
            </a:extLst>
          </p:cNvPr>
          <p:cNvGrpSpPr/>
          <p:nvPr/>
        </p:nvGrpSpPr>
        <p:grpSpPr>
          <a:xfrm>
            <a:off x="7335520" y="4357911"/>
            <a:ext cx="2158742" cy="475489"/>
            <a:chOff x="7173222" y="4643243"/>
            <a:chExt cx="2158742" cy="475489"/>
          </a:xfrm>
        </p:grpSpPr>
        <p:sp>
          <p:nvSpPr>
            <p:cNvPr id="174" name="Rectangle: Rounded Corners 173">
              <a:extLst>
                <a:ext uri="{FF2B5EF4-FFF2-40B4-BE49-F238E27FC236}">
                  <a16:creationId xmlns:a16="http://schemas.microsoft.com/office/drawing/2014/main" id="{A0D0A3BC-F0FC-4DAC-96FD-FFB794F17F61}"/>
                </a:ext>
              </a:extLst>
            </p:cNvPr>
            <p:cNvSpPr/>
            <p:nvPr/>
          </p:nvSpPr>
          <p:spPr>
            <a:xfrm>
              <a:off x="7742052" y="4643420"/>
              <a:ext cx="1021081" cy="475134"/>
            </a:xfrm>
            <a:prstGeom prst="roundRect">
              <a:avLst>
                <a:gd name="adj" fmla="val 500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PTH</a:t>
              </a:r>
            </a:p>
          </p:txBody>
        </p:sp>
        <p:sp>
          <p:nvSpPr>
            <p:cNvPr id="175" name="Arrow: Down 174">
              <a:extLst>
                <a:ext uri="{FF2B5EF4-FFF2-40B4-BE49-F238E27FC236}">
                  <a16:creationId xmlns:a16="http://schemas.microsoft.com/office/drawing/2014/main" id="{3D4B7E82-6B35-418F-912F-55BE52F4692E}"/>
                </a:ext>
              </a:extLst>
            </p:cNvPr>
            <p:cNvSpPr/>
            <p:nvPr/>
          </p:nvSpPr>
          <p:spPr>
            <a:xfrm rot="16200000">
              <a:off x="8809805" y="4596573"/>
              <a:ext cx="475488" cy="568830"/>
            </a:xfrm>
            <a:prstGeom prst="downArrow">
              <a:avLst>
                <a:gd name="adj1" fmla="val 33766"/>
                <a:gd name="adj2" fmla="val 67871"/>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Arrow: Down 175">
              <a:extLst>
                <a:ext uri="{FF2B5EF4-FFF2-40B4-BE49-F238E27FC236}">
                  <a16:creationId xmlns:a16="http://schemas.microsoft.com/office/drawing/2014/main" id="{944ECC7B-F399-41B6-B2CF-AA1D3D6AC86E}"/>
                </a:ext>
              </a:extLst>
            </p:cNvPr>
            <p:cNvSpPr/>
            <p:nvPr/>
          </p:nvSpPr>
          <p:spPr>
            <a:xfrm rot="5400000" flipH="1">
              <a:off x="7219893" y="4596572"/>
              <a:ext cx="475488" cy="568830"/>
            </a:xfrm>
            <a:prstGeom prst="downArrow">
              <a:avLst>
                <a:gd name="adj1" fmla="val 33766"/>
                <a:gd name="adj2" fmla="val 67871"/>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8" name="Rectangle: Rounded Corners 177">
            <a:extLst>
              <a:ext uri="{FF2B5EF4-FFF2-40B4-BE49-F238E27FC236}">
                <a16:creationId xmlns:a16="http://schemas.microsoft.com/office/drawing/2014/main" id="{9A66355D-68B4-4773-94D2-AAC4D0607B59}"/>
              </a:ext>
            </a:extLst>
          </p:cNvPr>
          <p:cNvSpPr/>
          <p:nvPr/>
        </p:nvSpPr>
        <p:spPr>
          <a:xfrm>
            <a:off x="6330034" y="4427936"/>
            <a:ext cx="1021082" cy="348031"/>
          </a:xfrm>
          <a:prstGeom prst="roundRect">
            <a:avLst>
              <a:gd name="adj" fmla="val 5000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Cell cycle</a:t>
            </a:r>
          </a:p>
        </p:txBody>
      </p:sp>
      <p:cxnSp>
        <p:nvCxnSpPr>
          <p:cNvPr id="179" name="Connector: Curved 130">
            <a:extLst>
              <a:ext uri="{FF2B5EF4-FFF2-40B4-BE49-F238E27FC236}">
                <a16:creationId xmlns:a16="http://schemas.microsoft.com/office/drawing/2014/main" id="{3286D039-7BF8-4861-8F5C-4FD12CB00927}"/>
              </a:ext>
            </a:extLst>
          </p:cNvPr>
          <p:cNvCxnSpPr>
            <a:cxnSpLocks/>
            <a:stCxn id="50" idx="3"/>
            <a:endCxn id="178" idx="1"/>
          </p:cNvCxnSpPr>
          <p:nvPr/>
        </p:nvCxnSpPr>
        <p:spPr>
          <a:xfrm>
            <a:off x="4841708" y="4478990"/>
            <a:ext cx="1488326" cy="122962"/>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1C1D58D6-481C-4138-A082-EFB2335504CA}"/>
              </a:ext>
            </a:extLst>
          </p:cNvPr>
          <p:cNvSpPr txBox="1"/>
          <p:nvPr/>
        </p:nvSpPr>
        <p:spPr>
          <a:xfrm>
            <a:off x="3909060" y="1674494"/>
            <a:ext cx="2420974" cy="453391"/>
          </a:xfrm>
          <a:prstGeom prst="rect">
            <a:avLst/>
          </a:prstGeom>
        </p:spPr>
        <p:txBody>
          <a:bodyPr vert="horz" lIns="0" tIns="0" rIns="0" bIns="0" rtlCol="0">
            <a:normAutofit fontScale="62500" lnSpcReduction="20000"/>
          </a:bodyPr>
          <a:lstStyle/>
          <a:p>
            <a:pPr defTabSz="914400">
              <a:spcAft>
                <a:spcPts val="600"/>
              </a:spcAft>
            </a:pPr>
            <a:r>
              <a:rPr lang="en-US" sz="2600" b="1" dirty="0">
                <a:latin typeface="Arial" panose="020B0604020202020204" pitchFamily="34" charset="0"/>
                <a:cs typeface="Arial" panose="020B0604020202020204" pitchFamily="34" charset="0"/>
              </a:rPr>
              <a:t>Pyruvate dehydrogenase kinase 1</a:t>
            </a:r>
          </a:p>
        </p:txBody>
      </p:sp>
      <p:grpSp>
        <p:nvGrpSpPr>
          <p:cNvPr id="378" name="Group 377">
            <a:extLst>
              <a:ext uri="{FF2B5EF4-FFF2-40B4-BE49-F238E27FC236}">
                <a16:creationId xmlns:a16="http://schemas.microsoft.com/office/drawing/2014/main" id="{56289F91-BA5F-4F77-B2D9-3C4D16D2734B}"/>
              </a:ext>
            </a:extLst>
          </p:cNvPr>
          <p:cNvGrpSpPr/>
          <p:nvPr/>
        </p:nvGrpSpPr>
        <p:grpSpPr>
          <a:xfrm>
            <a:off x="4856718" y="5157216"/>
            <a:ext cx="3776743" cy="634988"/>
            <a:chOff x="4856718" y="5157216"/>
            <a:chExt cx="3776743" cy="634988"/>
          </a:xfrm>
        </p:grpSpPr>
        <p:grpSp>
          <p:nvGrpSpPr>
            <p:cNvPr id="193" name="Group 192">
              <a:extLst>
                <a:ext uri="{FF2B5EF4-FFF2-40B4-BE49-F238E27FC236}">
                  <a16:creationId xmlns:a16="http://schemas.microsoft.com/office/drawing/2014/main" id="{645C1474-40A2-40F7-990E-985A7B69DF3E}"/>
                </a:ext>
              </a:extLst>
            </p:cNvPr>
            <p:cNvGrpSpPr/>
            <p:nvPr/>
          </p:nvGrpSpPr>
          <p:grpSpPr>
            <a:xfrm>
              <a:off x="5416233" y="5157216"/>
              <a:ext cx="3217228" cy="634988"/>
              <a:chOff x="9133365" y="766625"/>
              <a:chExt cx="2543488" cy="675622"/>
            </a:xfrm>
          </p:grpSpPr>
          <p:sp>
            <p:nvSpPr>
              <p:cNvPr id="194" name="Freeform: Shape 193">
                <a:extLst>
                  <a:ext uri="{FF2B5EF4-FFF2-40B4-BE49-F238E27FC236}">
                    <a16:creationId xmlns:a16="http://schemas.microsoft.com/office/drawing/2014/main" id="{D894F0B1-2245-4CF8-B089-EAD78E3DC09E}"/>
                  </a:ext>
                </a:extLst>
              </p:cNvPr>
              <p:cNvSpPr/>
              <p:nvPr/>
            </p:nvSpPr>
            <p:spPr>
              <a:xfrm>
                <a:off x="9290049" y="803445"/>
                <a:ext cx="2330210" cy="596328"/>
              </a:xfrm>
              <a:custGeom>
                <a:avLst/>
                <a:gdLst>
                  <a:gd name="connsiteX0" fmla="*/ 575729 w 2387118"/>
                  <a:gd name="connsiteY0" fmla="*/ 0 h 647530"/>
                  <a:gd name="connsiteX1" fmla="*/ 1069657 w 2387118"/>
                  <a:gd name="connsiteY1" fmla="*/ 0 h 647530"/>
                  <a:gd name="connsiteX2" fmla="*/ 1088511 w 2387118"/>
                  <a:gd name="connsiteY2" fmla="*/ 64309 h 647530"/>
                  <a:gd name="connsiteX3" fmla="*/ 1221419 w 2387118"/>
                  <a:gd name="connsiteY3" fmla="*/ 219236 h 647530"/>
                  <a:gd name="connsiteX4" fmla="*/ 1354327 w 2387118"/>
                  <a:gd name="connsiteY4" fmla="*/ 64309 h 647530"/>
                  <a:gd name="connsiteX5" fmla="*/ 1373181 w 2387118"/>
                  <a:gd name="connsiteY5" fmla="*/ 0 h 647530"/>
                  <a:gd name="connsiteX6" fmla="*/ 1867109 w 2387118"/>
                  <a:gd name="connsiteY6" fmla="*/ 0 h 647530"/>
                  <a:gd name="connsiteX7" fmla="*/ 1885963 w 2387118"/>
                  <a:gd name="connsiteY7" fmla="*/ 64309 h 647530"/>
                  <a:gd name="connsiteX8" fmla="*/ 2018871 w 2387118"/>
                  <a:gd name="connsiteY8" fmla="*/ 219236 h 647530"/>
                  <a:gd name="connsiteX9" fmla="*/ 2151779 w 2387118"/>
                  <a:gd name="connsiteY9" fmla="*/ 64309 h 647530"/>
                  <a:gd name="connsiteX10" fmla="*/ 2165359 w 2387118"/>
                  <a:gd name="connsiteY10" fmla="*/ 17988 h 647530"/>
                  <a:gd name="connsiteX11" fmla="*/ 2189377 w 2387118"/>
                  <a:gd name="connsiteY11" fmla="*/ 25443 h 647530"/>
                  <a:gd name="connsiteX12" fmla="*/ 2387118 w 2387118"/>
                  <a:gd name="connsiteY12" fmla="*/ 323765 h 647530"/>
                  <a:gd name="connsiteX13" fmla="*/ 2361675 w 2387118"/>
                  <a:gd name="connsiteY13" fmla="*/ 449789 h 647530"/>
                  <a:gd name="connsiteX14" fmla="*/ 2340147 w 2387118"/>
                  <a:gd name="connsiteY14" fmla="*/ 489452 h 647530"/>
                  <a:gd name="connsiteX15" fmla="*/ 2328465 w 2387118"/>
                  <a:gd name="connsiteY15" fmla="*/ 479254 h 647530"/>
                  <a:gd name="connsiteX16" fmla="*/ 2133090 w 2387118"/>
                  <a:gd name="connsiteY16" fmla="*/ 420132 h 647530"/>
                  <a:gd name="connsiteX17" fmla="*/ 2104375 w 2387118"/>
                  <a:gd name="connsiteY17" fmla="*/ 622227 h 647530"/>
                  <a:gd name="connsiteX18" fmla="*/ 2110349 w 2387118"/>
                  <a:gd name="connsiteY18" fmla="*/ 642793 h 647530"/>
                  <a:gd name="connsiteX19" fmla="*/ 2063353 w 2387118"/>
                  <a:gd name="connsiteY19" fmla="*/ 647530 h 647530"/>
                  <a:gd name="connsiteX20" fmla="*/ 1793934 w 2387118"/>
                  <a:gd name="connsiteY20" fmla="*/ 647530 h 647530"/>
                  <a:gd name="connsiteX21" fmla="*/ 1793334 w 2387118"/>
                  <a:gd name="connsiteY21" fmla="*/ 642096 h 647530"/>
                  <a:gd name="connsiteX22" fmla="*/ 1620145 w 2387118"/>
                  <a:gd name="connsiteY22" fmla="*/ 319034 h 647530"/>
                  <a:gd name="connsiteX23" fmla="*/ 1446956 w 2387118"/>
                  <a:gd name="connsiteY23" fmla="*/ 642096 h 647530"/>
                  <a:gd name="connsiteX24" fmla="*/ 1446356 w 2387118"/>
                  <a:gd name="connsiteY24" fmla="*/ 647530 h 647530"/>
                  <a:gd name="connsiteX25" fmla="*/ 996482 w 2387118"/>
                  <a:gd name="connsiteY25" fmla="*/ 647530 h 647530"/>
                  <a:gd name="connsiteX26" fmla="*/ 995882 w 2387118"/>
                  <a:gd name="connsiteY26" fmla="*/ 642096 h 647530"/>
                  <a:gd name="connsiteX27" fmla="*/ 822693 w 2387118"/>
                  <a:gd name="connsiteY27" fmla="*/ 319034 h 647530"/>
                  <a:gd name="connsiteX28" fmla="*/ 649504 w 2387118"/>
                  <a:gd name="connsiteY28" fmla="*/ 642096 h 647530"/>
                  <a:gd name="connsiteX29" fmla="*/ 648905 w 2387118"/>
                  <a:gd name="connsiteY29" fmla="*/ 647530 h 647530"/>
                  <a:gd name="connsiteX30" fmla="*/ 331113 w 2387118"/>
                  <a:gd name="connsiteY30" fmla="*/ 647530 h 647530"/>
                  <a:gd name="connsiteX31" fmla="*/ 338463 w 2387118"/>
                  <a:gd name="connsiteY31" fmla="*/ 622227 h 647530"/>
                  <a:gd name="connsiteX32" fmla="*/ 309748 w 2387118"/>
                  <a:gd name="connsiteY32" fmla="*/ 420132 h 647530"/>
                  <a:gd name="connsiteX33" fmla="*/ 114373 w 2387118"/>
                  <a:gd name="connsiteY33" fmla="*/ 479254 h 647530"/>
                  <a:gd name="connsiteX34" fmla="*/ 67786 w 2387118"/>
                  <a:gd name="connsiteY34" fmla="*/ 519925 h 647530"/>
                  <a:gd name="connsiteX35" fmla="*/ 55294 w 2387118"/>
                  <a:gd name="connsiteY35" fmla="*/ 504785 h 647530"/>
                  <a:gd name="connsiteX36" fmla="*/ 0 w 2387118"/>
                  <a:gd name="connsiteY36" fmla="*/ 323765 h 647530"/>
                  <a:gd name="connsiteX37" fmla="*/ 258515 w 2387118"/>
                  <a:gd name="connsiteY37" fmla="*/ 6578 h 647530"/>
                  <a:gd name="connsiteX38" fmla="*/ 273685 w 2387118"/>
                  <a:gd name="connsiteY38" fmla="*/ 5049 h 647530"/>
                  <a:gd name="connsiteX39" fmla="*/ 291060 w 2387118"/>
                  <a:gd name="connsiteY39" fmla="*/ 64309 h 647530"/>
                  <a:gd name="connsiteX40" fmla="*/ 423967 w 2387118"/>
                  <a:gd name="connsiteY40" fmla="*/ 219236 h 647530"/>
                  <a:gd name="connsiteX41" fmla="*/ 556875 w 2387118"/>
                  <a:gd name="connsiteY41" fmla="*/ 64309 h 64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387118" h="647530">
                    <a:moveTo>
                      <a:pt x="575729" y="0"/>
                    </a:moveTo>
                    <a:lnTo>
                      <a:pt x="1069657" y="0"/>
                    </a:lnTo>
                    <a:lnTo>
                      <a:pt x="1088511" y="64309"/>
                    </a:lnTo>
                    <a:cubicBezTo>
                      <a:pt x="1122526" y="160031"/>
                      <a:pt x="1169516" y="219236"/>
                      <a:pt x="1221419" y="219236"/>
                    </a:cubicBezTo>
                    <a:cubicBezTo>
                      <a:pt x="1273323" y="219236"/>
                      <a:pt x="1320313" y="160031"/>
                      <a:pt x="1354327" y="64309"/>
                    </a:cubicBezTo>
                    <a:lnTo>
                      <a:pt x="1373181" y="0"/>
                    </a:lnTo>
                    <a:lnTo>
                      <a:pt x="1867109" y="0"/>
                    </a:lnTo>
                    <a:lnTo>
                      <a:pt x="1885963" y="64309"/>
                    </a:lnTo>
                    <a:cubicBezTo>
                      <a:pt x="1919978" y="160031"/>
                      <a:pt x="1966968" y="219236"/>
                      <a:pt x="2018871" y="219236"/>
                    </a:cubicBezTo>
                    <a:cubicBezTo>
                      <a:pt x="2070775" y="219236"/>
                      <a:pt x="2117765" y="160031"/>
                      <a:pt x="2151779" y="64309"/>
                    </a:cubicBezTo>
                    <a:lnTo>
                      <a:pt x="2165359" y="17988"/>
                    </a:lnTo>
                    <a:lnTo>
                      <a:pt x="2189377" y="25443"/>
                    </a:lnTo>
                    <a:cubicBezTo>
                      <a:pt x="2305581" y="74594"/>
                      <a:pt x="2387118" y="189658"/>
                      <a:pt x="2387118" y="323765"/>
                    </a:cubicBezTo>
                    <a:cubicBezTo>
                      <a:pt x="2387118" y="368468"/>
                      <a:pt x="2378058" y="411054"/>
                      <a:pt x="2361675" y="449789"/>
                    </a:cubicBezTo>
                    <a:lnTo>
                      <a:pt x="2340147" y="489452"/>
                    </a:lnTo>
                    <a:lnTo>
                      <a:pt x="2328465" y="479254"/>
                    </a:lnTo>
                    <a:cubicBezTo>
                      <a:pt x="2248304" y="416853"/>
                      <a:pt x="2176846" y="392215"/>
                      <a:pt x="2133090" y="420132"/>
                    </a:cubicBezTo>
                    <a:cubicBezTo>
                      <a:pt x="2089334" y="448050"/>
                      <a:pt x="2081564" y="523236"/>
                      <a:pt x="2104375" y="622227"/>
                    </a:cubicBezTo>
                    <a:lnTo>
                      <a:pt x="2110349" y="642793"/>
                    </a:lnTo>
                    <a:lnTo>
                      <a:pt x="2063353" y="647530"/>
                    </a:lnTo>
                    <a:lnTo>
                      <a:pt x="1793934" y="647530"/>
                    </a:lnTo>
                    <a:lnTo>
                      <a:pt x="1793334" y="642096"/>
                    </a:lnTo>
                    <a:cubicBezTo>
                      <a:pt x="1764800" y="452246"/>
                      <a:pt x="1698000" y="319034"/>
                      <a:pt x="1620145" y="319034"/>
                    </a:cubicBezTo>
                    <a:cubicBezTo>
                      <a:pt x="1542290" y="319034"/>
                      <a:pt x="1475490" y="452246"/>
                      <a:pt x="1446956" y="642096"/>
                    </a:cubicBezTo>
                    <a:lnTo>
                      <a:pt x="1446356" y="647530"/>
                    </a:lnTo>
                    <a:lnTo>
                      <a:pt x="996482" y="647530"/>
                    </a:lnTo>
                    <a:lnTo>
                      <a:pt x="995882" y="642096"/>
                    </a:lnTo>
                    <a:cubicBezTo>
                      <a:pt x="967348" y="452246"/>
                      <a:pt x="900548" y="319034"/>
                      <a:pt x="822693" y="319034"/>
                    </a:cubicBezTo>
                    <a:cubicBezTo>
                      <a:pt x="744838" y="319034"/>
                      <a:pt x="678038" y="452246"/>
                      <a:pt x="649504" y="642096"/>
                    </a:cubicBezTo>
                    <a:lnTo>
                      <a:pt x="648905" y="647530"/>
                    </a:lnTo>
                    <a:lnTo>
                      <a:pt x="331113" y="647530"/>
                    </a:lnTo>
                    <a:lnTo>
                      <a:pt x="338463" y="622227"/>
                    </a:lnTo>
                    <a:cubicBezTo>
                      <a:pt x="361274" y="523236"/>
                      <a:pt x="353505" y="448050"/>
                      <a:pt x="309748" y="420132"/>
                    </a:cubicBezTo>
                    <a:cubicBezTo>
                      <a:pt x="265992" y="392215"/>
                      <a:pt x="194534" y="416853"/>
                      <a:pt x="114373" y="479254"/>
                    </a:cubicBezTo>
                    <a:lnTo>
                      <a:pt x="67786" y="519925"/>
                    </a:lnTo>
                    <a:lnTo>
                      <a:pt x="55294" y="504785"/>
                    </a:lnTo>
                    <a:cubicBezTo>
                      <a:pt x="20385" y="453112"/>
                      <a:pt x="0" y="390819"/>
                      <a:pt x="0" y="323765"/>
                    </a:cubicBezTo>
                    <a:cubicBezTo>
                      <a:pt x="0" y="167306"/>
                      <a:pt x="110981" y="36768"/>
                      <a:pt x="258515" y="6578"/>
                    </a:cubicBezTo>
                    <a:lnTo>
                      <a:pt x="273685" y="5049"/>
                    </a:lnTo>
                    <a:lnTo>
                      <a:pt x="291060" y="64309"/>
                    </a:lnTo>
                    <a:cubicBezTo>
                      <a:pt x="325074" y="160031"/>
                      <a:pt x="372064" y="219236"/>
                      <a:pt x="423967" y="219236"/>
                    </a:cubicBezTo>
                    <a:cubicBezTo>
                      <a:pt x="475871" y="219236"/>
                      <a:pt x="522861" y="160031"/>
                      <a:pt x="556875" y="6430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5" name="Rectangle: Rounded Corners 194">
                <a:extLst>
                  <a:ext uri="{FF2B5EF4-FFF2-40B4-BE49-F238E27FC236}">
                    <a16:creationId xmlns:a16="http://schemas.microsoft.com/office/drawing/2014/main" id="{5B8E5E58-5448-4B57-A13C-2668A9B558BD}"/>
                  </a:ext>
                </a:extLst>
              </p:cNvPr>
              <p:cNvSpPr/>
              <p:nvPr/>
            </p:nvSpPr>
            <p:spPr>
              <a:xfrm>
                <a:off x="9133365" y="766625"/>
                <a:ext cx="2543488" cy="675622"/>
              </a:xfrm>
              <a:prstGeom prst="roundRect">
                <a:avLst>
                  <a:gd name="adj" fmla="val 38473"/>
                </a:avLst>
              </a:prstGeom>
              <a:solidFill>
                <a:schemeClr val="tx1">
                  <a:alpha val="50196"/>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Mitochondrial </a:t>
                </a:r>
              </a:p>
              <a:p>
                <a:r>
                  <a:rPr lang="en-US" b="1" dirty="0">
                    <a:solidFill>
                      <a:schemeClr val="bg1"/>
                    </a:solidFill>
                  </a:rPr>
                  <a:t>Homeostasis</a:t>
                </a:r>
                <a:endParaRPr lang="en-US" dirty="0">
                  <a:solidFill>
                    <a:schemeClr val="bg1"/>
                  </a:solidFill>
                </a:endParaRPr>
              </a:p>
            </p:txBody>
          </p:sp>
        </p:grpSp>
        <p:cxnSp>
          <p:nvCxnSpPr>
            <p:cNvPr id="198" name="Connector: Curved 96">
              <a:extLst>
                <a:ext uri="{FF2B5EF4-FFF2-40B4-BE49-F238E27FC236}">
                  <a16:creationId xmlns:a16="http://schemas.microsoft.com/office/drawing/2014/main" id="{571ABF6D-54B3-4FA9-9CE6-7BD8569A8CB9}"/>
                </a:ext>
              </a:extLst>
            </p:cNvPr>
            <p:cNvCxnSpPr>
              <a:cxnSpLocks/>
              <a:endCxn id="195" idx="1"/>
            </p:cNvCxnSpPr>
            <p:nvPr/>
          </p:nvCxnSpPr>
          <p:spPr>
            <a:xfrm>
              <a:off x="4856718" y="5471042"/>
              <a:ext cx="559515" cy="366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9" name="Group 378">
            <a:extLst>
              <a:ext uri="{FF2B5EF4-FFF2-40B4-BE49-F238E27FC236}">
                <a16:creationId xmlns:a16="http://schemas.microsoft.com/office/drawing/2014/main" id="{063C789B-C527-41F1-BC2A-67907C01D6FE}"/>
              </a:ext>
            </a:extLst>
          </p:cNvPr>
          <p:cNvGrpSpPr/>
          <p:nvPr/>
        </p:nvGrpSpPr>
        <p:grpSpPr>
          <a:xfrm>
            <a:off x="6938006" y="5194681"/>
            <a:ext cx="3229580" cy="305073"/>
            <a:chOff x="6938006" y="5194681"/>
            <a:chExt cx="3229580" cy="305073"/>
          </a:xfrm>
        </p:grpSpPr>
        <p:sp>
          <p:nvSpPr>
            <p:cNvPr id="207" name="Rectangle: Rounded Corners 206">
              <a:extLst>
                <a:ext uri="{FF2B5EF4-FFF2-40B4-BE49-F238E27FC236}">
                  <a16:creationId xmlns:a16="http://schemas.microsoft.com/office/drawing/2014/main" id="{FF52B2B9-1B27-4321-942B-BD3925415C8E}"/>
                </a:ext>
              </a:extLst>
            </p:cNvPr>
            <p:cNvSpPr/>
            <p:nvPr/>
          </p:nvSpPr>
          <p:spPr>
            <a:xfrm>
              <a:off x="6938006" y="5194681"/>
              <a:ext cx="1596226" cy="299743"/>
            </a:xfrm>
            <a:prstGeom prst="roundRect">
              <a:avLst>
                <a:gd name="adj" fmla="val 38473"/>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Cytochrome C</a:t>
              </a:r>
              <a:endParaRPr lang="en-US" dirty="0">
                <a:solidFill>
                  <a:schemeClr val="tx1"/>
                </a:solidFill>
              </a:endParaRPr>
            </a:p>
          </p:txBody>
        </p:sp>
        <p:sp>
          <p:nvSpPr>
            <p:cNvPr id="209" name="Rectangle: Rounded Corners 208">
              <a:extLst>
                <a:ext uri="{FF2B5EF4-FFF2-40B4-BE49-F238E27FC236}">
                  <a16:creationId xmlns:a16="http://schemas.microsoft.com/office/drawing/2014/main" id="{A588F56D-6CBA-4740-9435-37DC9312C8A2}"/>
                </a:ext>
              </a:extLst>
            </p:cNvPr>
            <p:cNvSpPr/>
            <p:nvPr/>
          </p:nvSpPr>
          <p:spPr>
            <a:xfrm>
              <a:off x="9093250" y="5200011"/>
              <a:ext cx="1074336" cy="299743"/>
            </a:xfrm>
            <a:prstGeom prst="roundRect">
              <a:avLst>
                <a:gd name="adj" fmla="val 384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rgbClr val="FF0000"/>
                  </a:solidFill>
                </a:rPr>
                <a:t>Apoptosome</a:t>
              </a:r>
              <a:endParaRPr lang="en-US" sz="1200" dirty="0">
                <a:solidFill>
                  <a:schemeClr val="tx1"/>
                </a:solidFill>
              </a:endParaRPr>
            </a:p>
          </p:txBody>
        </p:sp>
        <p:cxnSp>
          <p:nvCxnSpPr>
            <p:cNvPr id="210" name="Connector: Curved 96">
              <a:extLst>
                <a:ext uri="{FF2B5EF4-FFF2-40B4-BE49-F238E27FC236}">
                  <a16:creationId xmlns:a16="http://schemas.microsoft.com/office/drawing/2014/main" id="{B1283D66-BE97-4AE3-B0FD-DA9C513534AF}"/>
                </a:ext>
              </a:extLst>
            </p:cNvPr>
            <p:cNvCxnSpPr>
              <a:cxnSpLocks/>
              <a:stCxn id="207" idx="3"/>
              <a:endCxn id="209" idx="1"/>
            </p:cNvCxnSpPr>
            <p:nvPr/>
          </p:nvCxnSpPr>
          <p:spPr>
            <a:xfrm>
              <a:off x="8534232" y="5344553"/>
              <a:ext cx="559018" cy="533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80" name="Group 379">
            <a:extLst>
              <a:ext uri="{FF2B5EF4-FFF2-40B4-BE49-F238E27FC236}">
                <a16:creationId xmlns:a16="http://schemas.microsoft.com/office/drawing/2014/main" id="{CF60F965-6439-4AA9-90F9-246954595DBB}"/>
              </a:ext>
            </a:extLst>
          </p:cNvPr>
          <p:cNvGrpSpPr/>
          <p:nvPr/>
        </p:nvGrpSpPr>
        <p:grpSpPr>
          <a:xfrm>
            <a:off x="8450580" y="5497472"/>
            <a:ext cx="1707700" cy="299743"/>
            <a:chOff x="8450580" y="5497472"/>
            <a:chExt cx="1707700" cy="299743"/>
          </a:xfrm>
        </p:grpSpPr>
        <p:sp>
          <p:nvSpPr>
            <p:cNvPr id="206" name="Rectangle: Rounded Corners 205">
              <a:extLst>
                <a:ext uri="{FF2B5EF4-FFF2-40B4-BE49-F238E27FC236}">
                  <a16:creationId xmlns:a16="http://schemas.microsoft.com/office/drawing/2014/main" id="{60A02CE5-B7CE-414B-BADC-B86D9EA66F24}"/>
                </a:ext>
              </a:extLst>
            </p:cNvPr>
            <p:cNvSpPr/>
            <p:nvPr/>
          </p:nvSpPr>
          <p:spPr>
            <a:xfrm>
              <a:off x="9083944" y="5497472"/>
              <a:ext cx="1074336" cy="299743"/>
            </a:xfrm>
            <a:prstGeom prst="roundRect">
              <a:avLst>
                <a:gd name="adj" fmla="val 384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Caspase</a:t>
              </a:r>
              <a:endParaRPr lang="en-US" dirty="0">
                <a:solidFill>
                  <a:schemeClr val="tx1"/>
                </a:solidFill>
              </a:endParaRPr>
            </a:p>
          </p:txBody>
        </p:sp>
        <p:cxnSp>
          <p:nvCxnSpPr>
            <p:cNvPr id="213" name="Connector: Curved 96">
              <a:extLst>
                <a:ext uri="{FF2B5EF4-FFF2-40B4-BE49-F238E27FC236}">
                  <a16:creationId xmlns:a16="http://schemas.microsoft.com/office/drawing/2014/main" id="{C44D0177-B4E3-454E-BB25-5E488393404C}"/>
                </a:ext>
              </a:extLst>
            </p:cNvPr>
            <p:cNvCxnSpPr>
              <a:cxnSpLocks/>
              <a:stCxn id="206" idx="1"/>
            </p:cNvCxnSpPr>
            <p:nvPr/>
          </p:nvCxnSpPr>
          <p:spPr>
            <a:xfrm flipH="1">
              <a:off x="8450580" y="5647344"/>
              <a:ext cx="633364" cy="1616"/>
            </a:xfrm>
            <a:prstGeom prst="straightConnector1">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grpSp>
      <p:grpSp>
        <p:nvGrpSpPr>
          <p:cNvPr id="381" name="Group 380">
            <a:extLst>
              <a:ext uri="{FF2B5EF4-FFF2-40B4-BE49-F238E27FC236}">
                <a16:creationId xmlns:a16="http://schemas.microsoft.com/office/drawing/2014/main" id="{B0FB132B-97B8-4906-9465-A985CAF959C4}"/>
              </a:ext>
            </a:extLst>
          </p:cNvPr>
          <p:cNvGrpSpPr/>
          <p:nvPr/>
        </p:nvGrpSpPr>
        <p:grpSpPr>
          <a:xfrm>
            <a:off x="4591050" y="5362338"/>
            <a:ext cx="4219896" cy="399623"/>
            <a:chOff x="4591050" y="5362338"/>
            <a:chExt cx="4219896" cy="399623"/>
          </a:xfrm>
        </p:grpSpPr>
        <p:cxnSp>
          <p:nvCxnSpPr>
            <p:cNvPr id="217" name="Connector: Curved 106">
              <a:extLst>
                <a:ext uri="{FF2B5EF4-FFF2-40B4-BE49-F238E27FC236}">
                  <a16:creationId xmlns:a16="http://schemas.microsoft.com/office/drawing/2014/main" id="{305F1541-9078-4C31-B77E-5685A5BA0EB5}"/>
                </a:ext>
              </a:extLst>
            </p:cNvPr>
            <p:cNvCxnSpPr>
              <a:cxnSpLocks/>
              <a:stCxn id="52" idx="2"/>
            </p:cNvCxnSpPr>
            <p:nvPr/>
          </p:nvCxnSpPr>
          <p:spPr>
            <a:xfrm rot="5400000" flipH="1" flipV="1">
              <a:off x="6537529" y="3415859"/>
              <a:ext cx="217407" cy="4110366"/>
            </a:xfrm>
            <a:prstGeom prst="bentConnector4">
              <a:avLst>
                <a:gd name="adj1" fmla="val -131436"/>
                <a:gd name="adj2" fmla="val 99884"/>
              </a:avLst>
            </a:prstGeom>
            <a:ln w="76200">
              <a:solidFill>
                <a:schemeClr val="accent6"/>
              </a:solidFill>
              <a:tailEnd type="oval"/>
            </a:ln>
            <a:effectLst/>
          </p:spPr>
          <p:style>
            <a:lnRef idx="1">
              <a:schemeClr val="accent1"/>
            </a:lnRef>
            <a:fillRef idx="0">
              <a:schemeClr val="accent1"/>
            </a:fillRef>
            <a:effectRef idx="0">
              <a:schemeClr val="accent1"/>
            </a:effectRef>
            <a:fontRef idx="minor">
              <a:schemeClr val="tx1"/>
            </a:fontRef>
          </p:style>
        </p:cxnSp>
        <p:sp>
          <p:nvSpPr>
            <p:cNvPr id="230" name="Flowchart: Connector 229">
              <a:extLst>
                <a:ext uri="{FF2B5EF4-FFF2-40B4-BE49-F238E27FC236}">
                  <a16:creationId xmlns:a16="http://schemas.microsoft.com/office/drawing/2014/main" id="{C3C66834-3E7A-40EF-B3A7-738C5DAA8BE1}"/>
                </a:ext>
              </a:extLst>
            </p:cNvPr>
            <p:cNvSpPr>
              <a:spLocks noChangeAspect="1"/>
            </p:cNvSpPr>
            <p:nvPr/>
          </p:nvSpPr>
          <p:spPr>
            <a:xfrm>
              <a:off x="8584249" y="5535264"/>
              <a:ext cx="226697" cy="226697"/>
            </a:xfrm>
            <a:prstGeom prst="flowChartConnector">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0" name="Flowchart: Connector 289">
            <a:extLst>
              <a:ext uri="{FF2B5EF4-FFF2-40B4-BE49-F238E27FC236}">
                <a16:creationId xmlns:a16="http://schemas.microsoft.com/office/drawing/2014/main" id="{E71B8575-6F96-4589-B4CF-CC17D594C376}"/>
              </a:ext>
            </a:extLst>
          </p:cNvPr>
          <p:cNvSpPr>
            <a:spLocks noChangeAspect="1"/>
          </p:cNvSpPr>
          <p:nvPr/>
        </p:nvSpPr>
        <p:spPr>
          <a:xfrm>
            <a:off x="4649843" y="6016606"/>
            <a:ext cx="89162" cy="89162"/>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9" name="Group 388">
            <a:extLst>
              <a:ext uri="{FF2B5EF4-FFF2-40B4-BE49-F238E27FC236}">
                <a16:creationId xmlns:a16="http://schemas.microsoft.com/office/drawing/2014/main" id="{A1DCFF30-D632-42EF-9C37-B680FEB46A15}"/>
              </a:ext>
            </a:extLst>
          </p:cNvPr>
          <p:cNvGrpSpPr/>
          <p:nvPr/>
        </p:nvGrpSpPr>
        <p:grpSpPr>
          <a:xfrm>
            <a:off x="4171222" y="6536103"/>
            <a:ext cx="1368520" cy="215060"/>
            <a:chOff x="4171222" y="6536103"/>
            <a:chExt cx="1368520" cy="215060"/>
          </a:xfrm>
        </p:grpSpPr>
        <p:sp>
          <p:nvSpPr>
            <p:cNvPr id="257" name="Rectangle: Rounded Corners 256">
              <a:extLst>
                <a:ext uri="{FF2B5EF4-FFF2-40B4-BE49-F238E27FC236}">
                  <a16:creationId xmlns:a16="http://schemas.microsoft.com/office/drawing/2014/main" id="{FEA00C89-EDD9-4DCF-8954-F23DEB6B61F3}"/>
                </a:ext>
              </a:extLst>
            </p:cNvPr>
            <p:cNvSpPr/>
            <p:nvPr/>
          </p:nvSpPr>
          <p:spPr>
            <a:xfrm>
              <a:off x="4171222" y="6536103"/>
              <a:ext cx="782940" cy="215060"/>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AMPK</a:t>
              </a:r>
            </a:p>
          </p:txBody>
        </p:sp>
        <p:cxnSp>
          <p:nvCxnSpPr>
            <p:cNvPr id="301" name="Connector: Curved 130">
              <a:extLst>
                <a:ext uri="{FF2B5EF4-FFF2-40B4-BE49-F238E27FC236}">
                  <a16:creationId xmlns:a16="http://schemas.microsoft.com/office/drawing/2014/main" id="{AC7FF034-33F7-4793-93A9-50D25D8AA685}"/>
                </a:ext>
              </a:extLst>
            </p:cNvPr>
            <p:cNvCxnSpPr>
              <a:cxnSpLocks/>
              <a:stCxn id="258" idx="1"/>
              <a:endCxn id="257" idx="3"/>
            </p:cNvCxnSpPr>
            <p:nvPr/>
          </p:nvCxnSpPr>
          <p:spPr>
            <a:xfrm rot="10800000">
              <a:off x="4954163" y="6643633"/>
              <a:ext cx="585579" cy="236"/>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grpSp>
      <p:grpSp>
        <p:nvGrpSpPr>
          <p:cNvPr id="388" name="Group 387">
            <a:extLst>
              <a:ext uri="{FF2B5EF4-FFF2-40B4-BE49-F238E27FC236}">
                <a16:creationId xmlns:a16="http://schemas.microsoft.com/office/drawing/2014/main" id="{FA038F64-EE01-4CC3-842E-7170D4790D88}"/>
              </a:ext>
            </a:extLst>
          </p:cNvPr>
          <p:cNvGrpSpPr/>
          <p:nvPr/>
        </p:nvGrpSpPr>
        <p:grpSpPr>
          <a:xfrm>
            <a:off x="7250746" y="6531390"/>
            <a:ext cx="1283486" cy="215060"/>
            <a:chOff x="7250746" y="6531390"/>
            <a:chExt cx="1283486" cy="215060"/>
          </a:xfrm>
        </p:grpSpPr>
        <p:sp>
          <p:nvSpPr>
            <p:cNvPr id="255" name="Rectangle: Rounded Corners 254">
              <a:extLst>
                <a:ext uri="{FF2B5EF4-FFF2-40B4-BE49-F238E27FC236}">
                  <a16:creationId xmlns:a16="http://schemas.microsoft.com/office/drawing/2014/main" id="{E62D1BD2-5480-46A5-BD79-160F2F727A33}"/>
                </a:ext>
              </a:extLst>
            </p:cNvPr>
            <p:cNvSpPr/>
            <p:nvPr/>
          </p:nvSpPr>
          <p:spPr>
            <a:xfrm>
              <a:off x="7763763" y="6531390"/>
              <a:ext cx="770469" cy="215060"/>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mTOR</a:t>
              </a:r>
            </a:p>
          </p:txBody>
        </p:sp>
        <p:cxnSp>
          <p:nvCxnSpPr>
            <p:cNvPr id="304" name="Connector: Curved 98">
              <a:extLst>
                <a:ext uri="{FF2B5EF4-FFF2-40B4-BE49-F238E27FC236}">
                  <a16:creationId xmlns:a16="http://schemas.microsoft.com/office/drawing/2014/main" id="{30DF3F49-96A1-40B1-89C2-8207DE3AB3FA}"/>
                </a:ext>
              </a:extLst>
            </p:cNvPr>
            <p:cNvCxnSpPr>
              <a:cxnSpLocks/>
              <a:stCxn id="258" idx="3"/>
              <a:endCxn id="255" idx="1"/>
            </p:cNvCxnSpPr>
            <p:nvPr/>
          </p:nvCxnSpPr>
          <p:spPr>
            <a:xfrm flipV="1">
              <a:off x="7250746" y="6638920"/>
              <a:ext cx="513017" cy="4949"/>
            </a:xfrm>
            <a:prstGeom prst="bentConnector3">
              <a:avLst>
                <a:gd name="adj1" fmla="val 50000"/>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3" name="Group 372">
            <a:extLst>
              <a:ext uri="{FF2B5EF4-FFF2-40B4-BE49-F238E27FC236}">
                <a16:creationId xmlns:a16="http://schemas.microsoft.com/office/drawing/2014/main" id="{6CC06189-41F1-4B83-B578-937CB8D7C697}"/>
              </a:ext>
            </a:extLst>
          </p:cNvPr>
          <p:cNvGrpSpPr/>
          <p:nvPr/>
        </p:nvGrpSpPr>
        <p:grpSpPr>
          <a:xfrm>
            <a:off x="8201030" y="1317509"/>
            <a:ext cx="3942469" cy="1756304"/>
            <a:chOff x="8201030" y="1317509"/>
            <a:chExt cx="3942469" cy="1756304"/>
          </a:xfrm>
        </p:grpSpPr>
        <p:sp>
          <p:nvSpPr>
            <p:cNvPr id="146" name="Arrow: Down 145">
              <a:extLst>
                <a:ext uri="{FF2B5EF4-FFF2-40B4-BE49-F238E27FC236}">
                  <a16:creationId xmlns:a16="http://schemas.microsoft.com/office/drawing/2014/main" id="{75C72C4F-7853-484F-8784-772323DB3FC8}"/>
                </a:ext>
              </a:extLst>
            </p:cNvPr>
            <p:cNvSpPr/>
            <p:nvPr/>
          </p:nvSpPr>
          <p:spPr>
            <a:xfrm>
              <a:off x="8300720" y="1317509"/>
              <a:ext cx="3842779" cy="354604"/>
            </a:xfrm>
            <a:prstGeom prst="downArrow">
              <a:avLst>
                <a:gd name="adj1" fmla="val 63790"/>
                <a:gd name="adj2" fmla="val 60028"/>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3" name="Group 352">
              <a:extLst>
                <a:ext uri="{FF2B5EF4-FFF2-40B4-BE49-F238E27FC236}">
                  <a16:creationId xmlns:a16="http://schemas.microsoft.com/office/drawing/2014/main" id="{34766F7C-8C31-4659-BF99-51B9FFBFBBB1}"/>
                </a:ext>
              </a:extLst>
            </p:cNvPr>
            <p:cNvGrpSpPr/>
            <p:nvPr/>
          </p:nvGrpSpPr>
          <p:grpSpPr>
            <a:xfrm>
              <a:off x="8201030" y="1702711"/>
              <a:ext cx="3942469" cy="1371102"/>
              <a:chOff x="8201030" y="1702711"/>
              <a:chExt cx="3942469" cy="1371102"/>
            </a:xfrm>
          </p:grpSpPr>
          <p:sp>
            <p:nvSpPr>
              <p:cNvPr id="147" name="Rectangle: Rounded Corners 146">
                <a:extLst>
                  <a:ext uri="{FF2B5EF4-FFF2-40B4-BE49-F238E27FC236}">
                    <a16:creationId xmlns:a16="http://schemas.microsoft.com/office/drawing/2014/main" id="{E3212C2C-B062-412E-A845-BA2F74B728D5}"/>
                  </a:ext>
                </a:extLst>
              </p:cNvPr>
              <p:cNvSpPr/>
              <p:nvPr/>
            </p:nvSpPr>
            <p:spPr>
              <a:xfrm>
                <a:off x="8201031" y="1702711"/>
                <a:ext cx="3942468" cy="679712"/>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chemeClr val="tx1"/>
                    </a:solidFill>
                  </a:rPr>
                  <a:t>↓Egln1 → trabecular bone formation↑</a:t>
                </a:r>
              </a:p>
              <a:p>
                <a:pPr algn="ctr"/>
                <a:r>
                  <a:rPr lang="en-US" sz="1500" b="1" dirty="0">
                    <a:solidFill>
                      <a:schemeClr val="tx1"/>
                    </a:solidFill>
                  </a:rPr>
                  <a:t>                  Bone mineral density &amp; strength ↑</a:t>
                </a:r>
              </a:p>
              <a:p>
                <a:r>
                  <a:rPr lang="en-US" sz="1500" b="1" dirty="0">
                    <a:solidFill>
                      <a:schemeClr val="tx1"/>
                    </a:solidFill>
                  </a:rPr>
                  <a:t>↑ Pdk1 → collagen hydroxylation ↓</a:t>
                </a:r>
              </a:p>
            </p:txBody>
          </p:sp>
          <p:sp>
            <p:nvSpPr>
              <p:cNvPr id="319" name="TextBox 318">
                <a:extLst>
                  <a:ext uri="{FF2B5EF4-FFF2-40B4-BE49-F238E27FC236}">
                    <a16:creationId xmlns:a16="http://schemas.microsoft.com/office/drawing/2014/main" id="{2BAC3545-DB99-4447-9017-0F703D90F3FB}"/>
                  </a:ext>
                </a:extLst>
              </p:cNvPr>
              <p:cNvSpPr txBox="1"/>
              <p:nvPr/>
            </p:nvSpPr>
            <p:spPr>
              <a:xfrm>
                <a:off x="8201030" y="2381316"/>
                <a:ext cx="3922916" cy="692497"/>
              </a:xfrm>
              <a:prstGeom prst="rect">
                <a:avLst/>
              </a:prstGeom>
              <a:noFill/>
            </p:spPr>
            <p:txBody>
              <a:bodyPr wrap="square" lIns="0" tIns="0" rIns="0" bIns="0" numCol="2" rtlCol="0" anchor="ctr" anchorCtr="0">
                <a:spAutoFit/>
              </a:bodyPr>
              <a:lstStyle/>
              <a:p>
                <a:r>
                  <a:rPr lang="en-US" sz="900" dirty="0"/>
                  <a:t>Wu C , et al (</a:t>
                </a:r>
                <a:r>
                  <a:rPr lang="en-US" sz="900" b="1" dirty="0"/>
                  <a:t>2015</a:t>
                </a:r>
                <a:r>
                  <a:rPr lang="en-US" sz="900" dirty="0"/>
                  <a:t>) </a:t>
                </a:r>
                <a:r>
                  <a:rPr lang="en-US" sz="900" i="1" dirty="0"/>
                  <a:t>Genes Dev</a:t>
                </a:r>
                <a:r>
                  <a:rPr lang="en-US" sz="900" dirty="0"/>
                  <a:t>; </a:t>
                </a:r>
              </a:p>
              <a:p>
                <a:r>
                  <a:rPr lang="en-US" sz="900" dirty="0"/>
                  <a:t>Huang J, et al (</a:t>
                </a:r>
                <a:r>
                  <a:rPr lang="en-US" sz="900" b="1" dirty="0"/>
                  <a:t>2015</a:t>
                </a:r>
                <a:r>
                  <a:rPr lang="en-US" sz="900" dirty="0"/>
                  <a:t>) </a:t>
                </a:r>
                <a:r>
                  <a:rPr lang="en-US" sz="900" i="1" dirty="0"/>
                  <a:t>Mol Med Rep</a:t>
                </a:r>
                <a:r>
                  <a:rPr lang="en-US" sz="900" dirty="0"/>
                  <a:t>; </a:t>
                </a:r>
              </a:p>
              <a:p>
                <a:r>
                  <a:rPr lang="en-US" sz="900" dirty="0"/>
                  <a:t>Liu X, et al (</a:t>
                </a:r>
                <a:r>
                  <a:rPr lang="en-US" sz="900" b="1" dirty="0"/>
                  <a:t>2014</a:t>
                </a:r>
                <a:r>
                  <a:rPr lang="en-US" sz="900" dirty="0"/>
                  <a:t>) </a:t>
                </a:r>
                <a:r>
                  <a:rPr lang="en-US" sz="900" i="1" dirty="0"/>
                  <a:t>Cell </a:t>
                </a:r>
                <a:r>
                  <a:rPr lang="en-US" sz="900" i="1" dirty="0" err="1"/>
                  <a:t>Biochem</a:t>
                </a:r>
                <a:r>
                  <a:rPr lang="en-US" sz="900" i="1" dirty="0"/>
                  <a:t> </a:t>
                </a:r>
                <a:r>
                  <a:rPr lang="en-US" sz="900" i="1" dirty="0" err="1"/>
                  <a:t>Biophys</a:t>
                </a:r>
                <a:r>
                  <a:rPr lang="en-US" sz="900" dirty="0"/>
                  <a:t>; </a:t>
                </a:r>
              </a:p>
              <a:p>
                <a:r>
                  <a:rPr lang="en-US" sz="900" dirty="0"/>
                  <a:t>Peng J, et al (</a:t>
                </a:r>
                <a:r>
                  <a:rPr lang="en-US" sz="900" b="1" dirty="0"/>
                  <a:t>2014</a:t>
                </a:r>
                <a:r>
                  <a:rPr lang="en-US" sz="900" dirty="0"/>
                  <a:t>) </a:t>
                </a:r>
                <a:r>
                  <a:rPr lang="en-US" sz="900" i="1" dirty="0" err="1"/>
                  <a:t>PloS</a:t>
                </a:r>
                <a:r>
                  <a:rPr lang="en-US" sz="900" i="1" dirty="0"/>
                  <a:t> One</a:t>
                </a:r>
                <a:r>
                  <a:rPr lang="en-US" sz="900" dirty="0"/>
                  <a:t>; </a:t>
                </a:r>
              </a:p>
              <a:p>
                <a:r>
                  <a:rPr lang="en-US" sz="900" dirty="0" err="1"/>
                  <a:t>Bentovim</a:t>
                </a:r>
                <a:r>
                  <a:rPr lang="en-US" sz="900" dirty="0"/>
                  <a:t> L, et al (</a:t>
                </a:r>
                <a:r>
                  <a:rPr lang="en-US" sz="900" b="1" dirty="0"/>
                  <a:t>2013</a:t>
                </a:r>
                <a:r>
                  <a:rPr lang="en-US" sz="900" dirty="0"/>
                  <a:t>) </a:t>
                </a:r>
                <a:r>
                  <a:rPr lang="en-US" sz="900" i="1" dirty="0"/>
                  <a:t>Development</a:t>
                </a:r>
                <a:r>
                  <a:rPr lang="en-US" sz="900" dirty="0"/>
                  <a:t>; </a:t>
                </a:r>
              </a:p>
              <a:p>
                <a:r>
                  <a:rPr lang="en-US" sz="900" dirty="0"/>
                  <a:t>Zhang W, et al (</a:t>
                </a:r>
                <a:r>
                  <a:rPr lang="en-US" sz="900" b="1" dirty="0"/>
                  <a:t>2012</a:t>
                </a:r>
                <a:r>
                  <a:rPr lang="en-US" sz="900" dirty="0"/>
                  <a:t>) </a:t>
                </a:r>
                <a:r>
                  <a:rPr lang="en-US" sz="900" i="1" dirty="0"/>
                  <a:t>J </a:t>
                </a:r>
                <a:r>
                  <a:rPr lang="en-US" sz="900" i="1" dirty="0" err="1"/>
                  <a:t>Orthop</a:t>
                </a:r>
                <a:r>
                  <a:rPr lang="en-US" sz="900" i="1" dirty="0"/>
                  <a:t> Sci</a:t>
                </a:r>
                <a:r>
                  <a:rPr lang="en-US" sz="900" dirty="0"/>
                  <a:t>; </a:t>
                </a:r>
              </a:p>
              <a:p>
                <a:r>
                  <a:rPr lang="en-US" sz="900" dirty="0"/>
                  <a:t>Stewart R, et al (</a:t>
                </a:r>
                <a:r>
                  <a:rPr lang="en-US" sz="900" b="1" dirty="0"/>
                  <a:t>2011</a:t>
                </a:r>
                <a:r>
                  <a:rPr lang="en-US" sz="900" dirty="0"/>
                  <a:t>) </a:t>
                </a:r>
                <a:r>
                  <a:rPr lang="en-US" sz="900" i="1" dirty="0"/>
                  <a:t>J </a:t>
                </a:r>
                <a:r>
                  <a:rPr lang="en-US" sz="900" i="1" dirty="0" err="1"/>
                  <a:t>Orthop</a:t>
                </a:r>
                <a:r>
                  <a:rPr lang="en-US" sz="900" i="1" dirty="0"/>
                  <a:t> Trauma</a:t>
                </a:r>
                <a:r>
                  <a:rPr lang="en-US" sz="900" dirty="0"/>
                  <a:t>; </a:t>
                </a:r>
              </a:p>
              <a:p>
                <a:r>
                  <a:rPr lang="en-US" sz="900" dirty="0"/>
                  <a:t>Shen X, et al (</a:t>
                </a:r>
                <a:r>
                  <a:rPr lang="en-US" sz="900" b="1" dirty="0"/>
                  <a:t>2009</a:t>
                </a:r>
                <a:r>
                  <a:rPr lang="en-US" sz="900" dirty="0"/>
                  <a:t>) </a:t>
                </a:r>
                <a:r>
                  <a:rPr lang="en-US" sz="900" i="1" dirty="0"/>
                  <a:t>J </a:t>
                </a:r>
                <a:r>
                  <a:rPr lang="en-US" sz="900" i="1" dirty="0" err="1"/>
                  <a:t>Orthop</a:t>
                </a:r>
                <a:r>
                  <a:rPr lang="en-US" sz="900" i="1" dirty="0"/>
                  <a:t> Res</a:t>
                </a:r>
                <a:r>
                  <a:rPr lang="en-US" sz="900" dirty="0"/>
                  <a:t>; </a:t>
                </a:r>
              </a:p>
              <a:p>
                <a:r>
                  <a:rPr lang="en-US" sz="900" dirty="0"/>
                  <a:t>Wan C, et al (</a:t>
                </a:r>
                <a:r>
                  <a:rPr lang="en-US" sz="900" b="1" dirty="0"/>
                  <a:t>2008</a:t>
                </a:r>
                <a:r>
                  <a:rPr lang="en-US" sz="900" dirty="0"/>
                  <a:t>) </a:t>
                </a:r>
                <a:r>
                  <a:rPr lang="en-US" sz="900" i="1" dirty="0"/>
                  <a:t>Proc Natl </a:t>
                </a:r>
                <a:r>
                  <a:rPr lang="en-US" sz="900" i="1" dirty="0" err="1"/>
                  <a:t>Acad</a:t>
                </a:r>
                <a:r>
                  <a:rPr lang="en-US" sz="900" i="1" dirty="0"/>
                  <a:t> Sci</a:t>
                </a:r>
              </a:p>
            </p:txBody>
          </p:sp>
        </p:grpSp>
      </p:grpSp>
      <p:grpSp>
        <p:nvGrpSpPr>
          <p:cNvPr id="371" name="Group 370">
            <a:extLst>
              <a:ext uri="{FF2B5EF4-FFF2-40B4-BE49-F238E27FC236}">
                <a16:creationId xmlns:a16="http://schemas.microsoft.com/office/drawing/2014/main" id="{58CAB5A0-FCB3-4E63-B463-7BCF80FC355F}"/>
              </a:ext>
            </a:extLst>
          </p:cNvPr>
          <p:cNvGrpSpPr/>
          <p:nvPr/>
        </p:nvGrpSpPr>
        <p:grpSpPr>
          <a:xfrm>
            <a:off x="2268577" y="690292"/>
            <a:ext cx="5821008" cy="1177128"/>
            <a:chOff x="2268577" y="690292"/>
            <a:chExt cx="5821008" cy="1177128"/>
          </a:xfrm>
        </p:grpSpPr>
        <p:cxnSp>
          <p:nvCxnSpPr>
            <p:cNvPr id="140" name="Connector: Curved 139">
              <a:extLst>
                <a:ext uri="{FF2B5EF4-FFF2-40B4-BE49-F238E27FC236}">
                  <a16:creationId xmlns:a16="http://schemas.microsoft.com/office/drawing/2014/main" id="{C4E599A7-382E-4810-9499-BD1C8C39D47B}"/>
                </a:ext>
              </a:extLst>
            </p:cNvPr>
            <p:cNvCxnSpPr>
              <a:cxnSpLocks/>
              <a:stCxn id="133" idx="4"/>
              <a:endCxn id="364" idx="3"/>
            </p:cNvCxnSpPr>
            <p:nvPr/>
          </p:nvCxnSpPr>
          <p:spPr>
            <a:xfrm rot="5400000">
              <a:off x="4590517" y="-1631648"/>
              <a:ext cx="1177128" cy="5821008"/>
            </a:xfrm>
            <a:prstGeom prst="bentConnector3">
              <a:avLst>
                <a:gd name="adj1" fmla="val 124934"/>
              </a:avLst>
            </a:prstGeom>
            <a:ln w="76200">
              <a:solidFill>
                <a:srgbClr val="FF0000"/>
              </a:solidFill>
              <a:tailEnd type="triangle"/>
            </a:ln>
            <a:effectLst/>
          </p:spPr>
          <p:style>
            <a:lnRef idx="1">
              <a:schemeClr val="accent1"/>
            </a:lnRef>
            <a:fillRef idx="0">
              <a:schemeClr val="accent1"/>
            </a:fillRef>
            <a:effectRef idx="0">
              <a:schemeClr val="accent1"/>
            </a:effectRef>
            <a:fontRef idx="minor">
              <a:schemeClr val="tx1"/>
            </a:fontRef>
          </p:style>
        </p:cxnSp>
        <p:grpSp>
          <p:nvGrpSpPr>
            <p:cNvPr id="352" name="Group 351">
              <a:extLst>
                <a:ext uri="{FF2B5EF4-FFF2-40B4-BE49-F238E27FC236}">
                  <a16:creationId xmlns:a16="http://schemas.microsoft.com/office/drawing/2014/main" id="{8CF7D042-CCFE-4C45-996E-5F2AD84D414D}"/>
                </a:ext>
              </a:extLst>
            </p:cNvPr>
            <p:cNvGrpSpPr/>
            <p:nvPr/>
          </p:nvGrpSpPr>
          <p:grpSpPr>
            <a:xfrm>
              <a:off x="5119547" y="690292"/>
              <a:ext cx="2970038" cy="984202"/>
              <a:chOff x="5119547" y="690292"/>
              <a:chExt cx="2970038" cy="984202"/>
            </a:xfrm>
          </p:grpSpPr>
          <p:cxnSp>
            <p:nvCxnSpPr>
              <p:cNvPr id="136" name="Connector: Curved 135">
                <a:extLst>
                  <a:ext uri="{FF2B5EF4-FFF2-40B4-BE49-F238E27FC236}">
                    <a16:creationId xmlns:a16="http://schemas.microsoft.com/office/drawing/2014/main" id="{FB73A3C3-93E3-4968-8EE9-69F2E9F126BA}"/>
                  </a:ext>
                </a:extLst>
              </p:cNvPr>
              <p:cNvCxnSpPr>
                <a:cxnSpLocks/>
                <a:stCxn id="133" idx="4"/>
                <a:endCxn id="47" idx="0"/>
              </p:cNvCxnSpPr>
              <p:nvPr/>
            </p:nvCxnSpPr>
            <p:spPr>
              <a:xfrm rot="5400000">
                <a:off x="6112465" y="-302626"/>
                <a:ext cx="984202" cy="2970038"/>
              </a:xfrm>
              <a:prstGeom prst="bentConnector3">
                <a:avLst>
                  <a:gd name="adj1" fmla="val 68388"/>
                </a:avLst>
              </a:prstGeom>
              <a:ln w="76200">
                <a:solidFill>
                  <a:srgbClr val="FF0000"/>
                </a:solidFill>
                <a:tailEnd type="triangle"/>
              </a:ln>
              <a:effectLst/>
            </p:spPr>
            <p:style>
              <a:lnRef idx="1">
                <a:schemeClr val="accent1"/>
              </a:lnRef>
              <a:fillRef idx="0">
                <a:schemeClr val="accent1"/>
              </a:fillRef>
              <a:effectRef idx="0">
                <a:schemeClr val="accent1"/>
              </a:effectRef>
              <a:fontRef idx="minor">
                <a:schemeClr val="tx1"/>
              </a:fontRef>
            </p:style>
          </p:cxnSp>
          <p:sp>
            <p:nvSpPr>
              <p:cNvPr id="320" name="TextBox 319">
                <a:extLst>
                  <a:ext uri="{FF2B5EF4-FFF2-40B4-BE49-F238E27FC236}">
                    <a16:creationId xmlns:a16="http://schemas.microsoft.com/office/drawing/2014/main" id="{74BAB5D2-9F2A-412B-8C05-B7D1D8783D6D}"/>
                  </a:ext>
                </a:extLst>
              </p:cNvPr>
              <p:cNvSpPr txBox="1"/>
              <p:nvPr/>
            </p:nvSpPr>
            <p:spPr>
              <a:xfrm>
                <a:off x="5861967" y="1383993"/>
                <a:ext cx="1683523" cy="276999"/>
              </a:xfrm>
              <a:prstGeom prst="rect">
                <a:avLst/>
              </a:prstGeom>
              <a:noFill/>
            </p:spPr>
            <p:txBody>
              <a:bodyPr wrap="square" lIns="0" tIns="0" rIns="0" bIns="0" rtlCol="0" anchor="ctr" anchorCtr="0">
                <a:spAutoFit/>
              </a:bodyPr>
              <a:lstStyle/>
              <a:p>
                <a:pPr algn="ctr"/>
                <a:r>
                  <a:rPr lang="en-US" sz="900" dirty="0"/>
                  <a:t>Wenger RH, et al (</a:t>
                </a:r>
                <a:r>
                  <a:rPr lang="en-US" sz="900" b="1" dirty="0"/>
                  <a:t>2005</a:t>
                </a:r>
                <a:r>
                  <a:rPr lang="en-US" sz="900" dirty="0"/>
                  <a:t>) </a:t>
                </a:r>
                <a:r>
                  <a:rPr lang="en-US" sz="900" i="1" dirty="0"/>
                  <a:t>Sci Signal</a:t>
                </a:r>
                <a:r>
                  <a:rPr lang="en-US" sz="900" dirty="0"/>
                  <a:t>; Kim J, et al (</a:t>
                </a:r>
                <a:r>
                  <a:rPr lang="en-US" sz="900" b="1" dirty="0"/>
                  <a:t>2006</a:t>
                </a:r>
                <a:r>
                  <a:rPr lang="en-US" sz="900" dirty="0"/>
                  <a:t>) </a:t>
                </a:r>
                <a:r>
                  <a:rPr lang="en-US" sz="900" i="1" dirty="0"/>
                  <a:t>Cell </a:t>
                </a:r>
                <a:r>
                  <a:rPr lang="en-US" sz="900" i="1" dirty="0" err="1"/>
                  <a:t>Metab</a:t>
                </a:r>
                <a:endParaRPr lang="en-US" sz="900" i="1" dirty="0"/>
              </a:p>
            </p:txBody>
          </p:sp>
        </p:grpSp>
      </p:grpSp>
      <p:grpSp>
        <p:nvGrpSpPr>
          <p:cNvPr id="374" name="Group 373">
            <a:extLst>
              <a:ext uri="{FF2B5EF4-FFF2-40B4-BE49-F238E27FC236}">
                <a16:creationId xmlns:a16="http://schemas.microsoft.com/office/drawing/2014/main" id="{A28A777F-9AA8-4411-8306-2DB5B55498E1}"/>
              </a:ext>
            </a:extLst>
          </p:cNvPr>
          <p:cNvGrpSpPr/>
          <p:nvPr/>
        </p:nvGrpSpPr>
        <p:grpSpPr>
          <a:xfrm>
            <a:off x="5449965" y="2514435"/>
            <a:ext cx="2672883" cy="481636"/>
            <a:chOff x="5449965" y="2514435"/>
            <a:chExt cx="2672883" cy="481636"/>
          </a:xfrm>
        </p:grpSpPr>
        <p:cxnSp>
          <p:nvCxnSpPr>
            <p:cNvPr id="88" name="Connector: Curved 130">
              <a:extLst>
                <a:ext uri="{FF2B5EF4-FFF2-40B4-BE49-F238E27FC236}">
                  <a16:creationId xmlns:a16="http://schemas.microsoft.com/office/drawing/2014/main" id="{479113D9-2021-4F47-92BD-C837AC3FA585}"/>
                </a:ext>
              </a:extLst>
            </p:cNvPr>
            <p:cNvCxnSpPr>
              <a:cxnSpLocks/>
              <a:endCxn id="89" idx="1"/>
            </p:cNvCxnSpPr>
            <p:nvPr/>
          </p:nvCxnSpPr>
          <p:spPr>
            <a:xfrm flipV="1">
              <a:off x="5449965" y="2681912"/>
              <a:ext cx="654695" cy="2"/>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89" name="Rectangle: Rounded Corners 88">
              <a:extLst>
                <a:ext uri="{FF2B5EF4-FFF2-40B4-BE49-F238E27FC236}">
                  <a16:creationId xmlns:a16="http://schemas.microsoft.com/office/drawing/2014/main" id="{2713D035-278C-4FA3-AFA8-65F79EE85E32}"/>
                </a:ext>
              </a:extLst>
            </p:cNvPr>
            <p:cNvSpPr/>
            <p:nvPr/>
          </p:nvSpPr>
          <p:spPr>
            <a:xfrm>
              <a:off x="6104660" y="2514435"/>
              <a:ext cx="2018188" cy="334953"/>
            </a:xfrm>
            <a:prstGeom prst="roundRect">
              <a:avLst>
                <a:gd name="adj" fmla="val 384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SOST</a:t>
              </a:r>
              <a:r>
                <a:rPr lang="en-US" dirty="0">
                  <a:solidFill>
                    <a:schemeClr val="tx1"/>
                  </a:solidFill>
                </a:rPr>
                <a:t> transcription</a:t>
              </a:r>
            </a:p>
          </p:txBody>
        </p:sp>
        <p:sp>
          <p:nvSpPr>
            <p:cNvPr id="321" name="TextBox 320">
              <a:extLst>
                <a:ext uri="{FF2B5EF4-FFF2-40B4-BE49-F238E27FC236}">
                  <a16:creationId xmlns:a16="http://schemas.microsoft.com/office/drawing/2014/main" id="{EDD0AE7A-14E4-468B-9FFC-7E8845875F2D}"/>
                </a:ext>
              </a:extLst>
            </p:cNvPr>
            <p:cNvSpPr txBox="1"/>
            <p:nvPr/>
          </p:nvSpPr>
          <p:spPr>
            <a:xfrm>
              <a:off x="6538679" y="2857572"/>
              <a:ext cx="1424134" cy="138499"/>
            </a:xfrm>
            <a:prstGeom prst="rect">
              <a:avLst/>
            </a:prstGeom>
            <a:noFill/>
          </p:spPr>
          <p:txBody>
            <a:bodyPr wrap="square" lIns="0" tIns="0" rIns="0" bIns="0" rtlCol="0" anchor="ctr" anchorCtr="0">
              <a:spAutoFit/>
            </a:bodyPr>
            <a:lstStyle/>
            <a:p>
              <a:pPr algn="ctr"/>
              <a:r>
                <a:rPr lang="en-US" sz="900" dirty="0"/>
                <a:t>Fujiwara M, et al (</a:t>
              </a:r>
              <a:r>
                <a:rPr lang="en-US" sz="900" b="1" dirty="0"/>
                <a:t>2016</a:t>
              </a:r>
              <a:r>
                <a:rPr lang="en-US" sz="900" dirty="0"/>
                <a:t>) </a:t>
              </a:r>
              <a:r>
                <a:rPr lang="en-US" sz="900" i="1" dirty="0"/>
                <a:t>Bone</a:t>
              </a:r>
            </a:p>
          </p:txBody>
        </p:sp>
      </p:grpSp>
      <p:grpSp>
        <p:nvGrpSpPr>
          <p:cNvPr id="376" name="Group 375">
            <a:extLst>
              <a:ext uri="{FF2B5EF4-FFF2-40B4-BE49-F238E27FC236}">
                <a16:creationId xmlns:a16="http://schemas.microsoft.com/office/drawing/2014/main" id="{03CFA16C-1CC1-4FA8-832C-E03B6EB075CD}"/>
              </a:ext>
            </a:extLst>
          </p:cNvPr>
          <p:cNvGrpSpPr/>
          <p:nvPr/>
        </p:nvGrpSpPr>
        <p:grpSpPr>
          <a:xfrm>
            <a:off x="7842729" y="2919730"/>
            <a:ext cx="4304572" cy="1362708"/>
            <a:chOff x="7842729" y="2919730"/>
            <a:chExt cx="4304572" cy="1362708"/>
          </a:xfrm>
        </p:grpSpPr>
        <p:sp>
          <p:nvSpPr>
            <p:cNvPr id="163" name="Arrow: Down 162">
              <a:extLst>
                <a:ext uri="{FF2B5EF4-FFF2-40B4-BE49-F238E27FC236}">
                  <a16:creationId xmlns:a16="http://schemas.microsoft.com/office/drawing/2014/main" id="{378E2F73-AFE0-4E2C-83EF-7F77434B9F0E}"/>
                </a:ext>
              </a:extLst>
            </p:cNvPr>
            <p:cNvSpPr/>
            <p:nvPr/>
          </p:nvSpPr>
          <p:spPr>
            <a:xfrm rot="16200000">
              <a:off x="7319252" y="3443207"/>
              <a:ext cx="1362708" cy="315754"/>
            </a:xfrm>
            <a:prstGeom prst="downArrow">
              <a:avLst>
                <a:gd name="adj1" fmla="val 33766"/>
                <a:gd name="adj2" fmla="val 60028"/>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4" name="Group 353">
              <a:extLst>
                <a:ext uri="{FF2B5EF4-FFF2-40B4-BE49-F238E27FC236}">
                  <a16:creationId xmlns:a16="http://schemas.microsoft.com/office/drawing/2014/main" id="{31332A92-E70B-445E-97B5-039ED5DA2980}"/>
                </a:ext>
              </a:extLst>
            </p:cNvPr>
            <p:cNvGrpSpPr/>
            <p:nvPr/>
          </p:nvGrpSpPr>
          <p:grpSpPr>
            <a:xfrm>
              <a:off x="8201031" y="3075752"/>
              <a:ext cx="3946270" cy="1087247"/>
              <a:chOff x="8201031" y="3075752"/>
              <a:chExt cx="3946270" cy="1087247"/>
            </a:xfrm>
          </p:grpSpPr>
          <p:sp>
            <p:nvSpPr>
              <p:cNvPr id="164" name="Rectangle: Rounded Corners 163">
                <a:extLst>
                  <a:ext uri="{FF2B5EF4-FFF2-40B4-BE49-F238E27FC236}">
                    <a16:creationId xmlns:a16="http://schemas.microsoft.com/office/drawing/2014/main" id="{26CADB2B-7155-49C9-8911-4A36FB107486}"/>
                  </a:ext>
                </a:extLst>
              </p:cNvPr>
              <p:cNvSpPr/>
              <p:nvPr/>
            </p:nvSpPr>
            <p:spPr>
              <a:xfrm>
                <a:off x="8201031" y="3075752"/>
                <a:ext cx="3929476" cy="927485"/>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chemeClr val="tx1"/>
                    </a:solidFill>
                  </a:rPr>
                  <a:t>↓Slc5a3 →bone mass ↓, osteoblast ↓, </a:t>
                </a:r>
              </a:p>
              <a:p>
                <a:r>
                  <a:rPr lang="en-US" sz="1500" b="1" dirty="0">
                    <a:solidFill>
                      <a:schemeClr val="tx1"/>
                    </a:solidFill>
                  </a:rPr>
                  <a:t>                     osteoporosis-like microarchitecture, </a:t>
                </a:r>
              </a:p>
              <a:p>
                <a:r>
                  <a:rPr lang="en-US" sz="1500" b="1" dirty="0">
                    <a:solidFill>
                      <a:schemeClr val="tx1"/>
                    </a:solidFill>
                  </a:rPr>
                  <a:t>                     delayed embryonic bone formation,</a:t>
                </a:r>
              </a:p>
              <a:p>
                <a:r>
                  <a:rPr lang="en-US" sz="1500" b="1" dirty="0">
                    <a:solidFill>
                      <a:schemeClr val="tx1"/>
                    </a:solidFill>
                  </a:rPr>
                  <a:t>                     shortened adult long bones</a:t>
                </a:r>
                <a:endParaRPr lang="en-US" sz="1500" dirty="0">
                  <a:solidFill>
                    <a:schemeClr val="tx1"/>
                  </a:solidFill>
                </a:endParaRPr>
              </a:p>
            </p:txBody>
          </p:sp>
          <p:sp>
            <p:nvSpPr>
              <p:cNvPr id="322" name="TextBox 321">
                <a:extLst>
                  <a:ext uri="{FF2B5EF4-FFF2-40B4-BE49-F238E27FC236}">
                    <a16:creationId xmlns:a16="http://schemas.microsoft.com/office/drawing/2014/main" id="{14D7A5E1-663D-4C34-8045-AF61DEDF4DEC}"/>
                  </a:ext>
                </a:extLst>
              </p:cNvPr>
              <p:cNvSpPr txBox="1"/>
              <p:nvPr/>
            </p:nvSpPr>
            <p:spPr>
              <a:xfrm>
                <a:off x="10463778" y="4024500"/>
                <a:ext cx="1683523" cy="138499"/>
              </a:xfrm>
              <a:prstGeom prst="rect">
                <a:avLst/>
              </a:prstGeom>
              <a:noFill/>
            </p:spPr>
            <p:txBody>
              <a:bodyPr wrap="square" lIns="0" tIns="0" rIns="0" bIns="0" rtlCol="0" anchor="ctr" anchorCtr="0">
                <a:spAutoFit/>
              </a:bodyPr>
              <a:lstStyle/>
              <a:p>
                <a:pPr algn="ctr"/>
                <a:r>
                  <a:rPr lang="en-US" sz="900" dirty="0"/>
                  <a:t>Dai Z, et al (</a:t>
                </a:r>
                <a:r>
                  <a:rPr lang="en-US" sz="900" b="1" dirty="0"/>
                  <a:t>2011</a:t>
                </a:r>
                <a:r>
                  <a:rPr lang="en-US" sz="900" dirty="0"/>
                  <a:t>) </a:t>
                </a:r>
                <a:r>
                  <a:rPr lang="en-US" sz="900" i="1" dirty="0"/>
                  <a:t>J Bone Miner Res</a:t>
                </a:r>
              </a:p>
            </p:txBody>
          </p:sp>
        </p:grpSp>
      </p:grpSp>
      <p:grpSp>
        <p:nvGrpSpPr>
          <p:cNvPr id="355" name="Group 354">
            <a:extLst>
              <a:ext uri="{FF2B5EF4-FFF2-40B4-BE49-F238E27FC236}">
                <a16:creationId xmlns:a16="http://schemas.microsoft.com/office/drawing/2014/main" id="{1E1A9F90-546E-459E-BB8B-F037432E2E04}"/>
              </a:ext>
            </a:extLst>
          </p:cNvPr>
          <p:cNvGrpSpPr/>
          <p:nvPr/>
        </p:nvGrpSpPr>
        <p:grpSpPr>
          <a:xfrm>
            <a:off x="9494262" y="4357734"/>
            <a:ext cx="2636245" cy="749900"/>
            <a:chOff x="9494262" y="4357734"/>
            <a:chExt cx="2636245" cy="749900"/>
          </a:xfrm>
        </p:grpSpPr>
        <p:sp>
          <p:nvSpPr>
            <p:cNvPr id="183" name="Rectangle: Rounded Corners 182">
              <a:extLst>
                <a:ext uri="{FF2B5EF4-FFF2-40B4-BE49-F238E27FC236}">
                  <a16:creationId xmlns:a16="http://schemas.microsoft.com/office/drawing/2014/main" id="{5901EBDA-72D2-4172-A575-E9778ED22EF3}"/>
                </a:ext>
              </a:extLst>
            </p:cNvPr>
            <p:cNvSpPr/>
            <p:nvPr/>
          </p:nvSpPr>
          <p:spPr>
            <a:xfrm>
              <a:off x="9494262" y="4357734"/>
              <a:ext cx="2636245" cy="475488"/>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Dedifferentiation of osteocytes</a:t>
              </a:r>
            </a:p>
          </p:txBody>
        </p:sp>
        <p:sp>
          <p:nvSpPr>
            <p:cNvPr id="323" name="TextBox 322">
              <a:extLst>
                <a:ext uri="{FF2B5EF4-FFF2-40B4-BE49-F238E27FC236}">
                  <a16:creationId xmlns:a16="http://schemas.microsoft.com/office/drawing/2014/main" id="{9D544B42-6C62-4BDE-A088-6FC63E72CBAF}"/>
                </a:ext>
              </a:extLst>
            </p:cNvPr>
            <p:cNvSpPr txBox="1"/>
            <p:nvPr/>
          </p:nvSpPr>
          <p:spPr>
            <a:xfrm>
              <a:off x="10463778" y="4830635"/>
              <a:ext cx="1666729" cy="276999"/>
            </a:xfrm>
            <a:prstGeom prst="rect">
              <a:avLst/>
            </a:prstGeom>
            <a:noFill/>
          </p:spPr>
          <p:txBody>
            <a:bodyPr wrap="square" lIns="0" tIns="0" rIns="0" bIns="0" rtlCol="0" anchor="ctr" anchorCtr="0">
              <a:spAutoFit/>
            </a:bodyPr>
            <a:lstStyle/>
            <a:p>
              <a:r>
                <a:rPr lang="en-US" sz="900" dirty="0" err="1"/>
                <a:t>Prideaux</a:t>
              </a:r>
              <a:r>
                <a:rPr lang="en-US" sz="900" dirty="0"/>
                <a:t> M, et al (</a:t>
              </a:r>
              <a:r>
                <a:rPr lang="en-US" sz="900" b="1" dirty="0"/>
                <a:t>2015</a:t>
              </a:r>
              <a:r>
                <a:rPr lang="en-US" sz="900" dirty="0"/>
                <a:t>) </a:t>
              </a:r>
              <a:r>
                <a:rPr lang="en-US" sz="900" i="1" dirty="0" err="1"/>
                <a:t>PLoS</a:t>
              </a:r>
              <a:r>
                <a:rPr lang="en-US" sz="900" i="1" dirty="0"/>
                <a:t> One</a:t>
              </a:r>
              <a:r>
                <a:rPr lang="en-US" sz="900" dirty="0"/>
                <a:t>;</a:t>
              </a:r>
            </a:p>
            <a:p>
              <a:r>
                <a:rPr lang="en-US" sz="900" dirty="0"/>
                <a:t>Bellido T, et al (</a:t>
              </a:r>
              <a:r>
                <a:rPr lang="en-US" sz="900" b="1" dirty="0"/>
                <a:t>2005</a:t>
              </a:r>
              <a:r>
                <a:rPr lang="en-US" sz="900" dirty="0"/>
                <a:t>) </a:t>
              </a:r>
              <a:r>
                <a:rPr lang="en-US" sz="900" i="1" dirty="0"/>
                <a:t>Endocrinology</a:t>
              </a:r>
            </a:p>
          </p:txBody>
        </p:sp>
      </p:grpSp>
      <p:grpSp>
        <p:nvGrpSpPr>
          <p:cNvPr id="385" name="Group 384">
            <a:extLst>
              <a:ext uri="{FF2B5EF4-FFF2-40B4-BE49-F238E27FC236}">
                <a16:creationId xmlns:a16="http://schemas.microsoft.com/office/drawing/2014/main" id="{73A1EFE0-DCAB-45E9-9859-E7F95D4FD964}"/>
              </a:ext>
            </a:extLst>
          </p:cNvPr>
          <p:cNvGrpSpPr/>
          <p:nvPr/>
        </p:nvGrpSpPr>
        <p:grpSpPr>
          <a:xfrm>
            <a:off x="5393269" y="4776167"/>
            <a:ext cx="4586391" cy="371023"/>
            <a:chOff x="5393269" y="4776167"/>
            <a:chExt cx="4586391" cy="371023"/>
          </a:xfrm>
        </p:grpSpPr>
        <p:grpSp>
          <p:nvGrpSpPr>
            <p:cNvPr id="377" name="Group 376">
              <a:extLst>
                <a:ext uri="{FF2B5EF4-FFF2-40B4-BE49-F238E27FC236}">
                  <a16:creationId xmlns:a16="http://schemas.microsoft.com/office/drawing/2014/main" id="{6241707E-9920-4DF4-BBEC-804166E2D4C1}"/>
                </a:ext>
              </a:extLst>
            </p:cNvPr>
            <p:cNvGrpSpPr/>
            <p:nvPr/>
          </p:nvGrpSpPr>
          <p:grpSpPr>
            <a:xfrm>
              <a:off x="7051040" y="4776167"/>
              <a:ext cx="2928620" cy="371023"/>
              <a:chOff x="7051040" y="4776167"/>
              <a:chExt cx="2928620" cy="371023"/>
            </a:xfrm>
          </p:grpSpPr>
          <p:sp>
            <p:nvSpPr>
              <p:cNvPr id="185" name="Arrow: U-Turn 184">
                <a:extLst>
                  <a:ext uri="{FF2B5EF4-FFF2-40B4-BE49-F238E27FC236}">
                    <a16:creationId xmlns:a16="http://schemas.microsoft.com/office/drawing/2014/main" id="{9037FCE0-4B99-4230-8505-78F2255991CB}"/>
                  </a:ext>
                </a:extLst>
              </p:cNvPr>
              <p:cNvSpPr/>
              <p:nvPr/>
            </p:nvSpPr>
            <p:spPr>
              <a:xfrm flipV="1">
                <a:off x="7051040" y="4786845"/>
                <a:ext cx="2928620" cy="227922"/>
              </a:xfrm>
              <a:prstGeom prst="uturnArrow">
                <a:avLst>
                  <a:gd name="adj1" fmla="val 25000"/>
                  <a:gd name="adj2" fmla="val 25000"/>
                  <a:gd name="adj3" fmla="val 22771"/>
                  <a:gd name="adj4" fmla="val 43750"/>
                  <a:gd name="adj5" fmla="val 7611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2" name="Rectangle: Rounded Corners 191">
                <a:extLst>
                  <a:ext uri="{FF2B5EF4-FFF2-40B4-BE49-F238E27FC236}">
                    <a16:creationId xmlns:a16="http://schemas.microsoft.com/office/drawing/2014/main" id="{F5262472-2CD8-4423-AAF0-5CF753633822}"/>
                  </a:ext>
                </a:extLst>
              </p:cNvPr>
              <p:cNvSpPr/>
              <p:nvPr/>
            </p:nvSpPr>
            <p:spPr>
              <a:xfrm>
                <a:off x="7187421" y="4776167"/>
                <a:ext cx="2474739" cy="371023"/>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b="1" dirty="0">
                    <a:ln w="12700">
                      <a:solidFill>
                        <a:schemeClr val="tx1"/>
                      </a:solidFill>
                    </a:ln>
                    <a:solidFill>
                      <a:srgbClr val="FF0000"/>
                    </a:solidFill>
                    <a:latin typeface="Arial" panose="020B0604020202020204" pitchFamily="34" charset="0"/>
                    <a:cs typeface="Arial" panose="020B0604020202020204" pitchFamily="34" charset="0"/>
                  </a:rPr>
                  <a:t>? ? ? ? ? ? ?</a:t>
                </a:r>
                <a:endParaRPr lang="en-US" sz="2500" dirty="0">
                  <a:ln w="12700">
                    <a:solidFill>
                      <a:schemeClr val="tx1"/>
                    </a:solidFill>
                  </a:ln>
                  <a:solidFill>
                    <a:schemeClr val="tx1"/>
                  </a:solidFill>
                  <a:latin typeface="Arial" panose="020B0604020202020204" pitchFamily="34" charset="0"/>
                  <a:cs typeface="Arial" panose="020B0604020202020204" pitchFamily="34" charset="0"/>
                </a:endParaRPr>
              </a:p>
            </p:txBody>
          </p:sp>
        </p:grpSp>
        <p:sp>
          <p:nvSpPr>
            <p:cNvPr id="324" name="TextBox 323">
              <a:extLst>
                <a:ext uri="{FF2B5EF4-FFF2-40B4-BE49-F238E27FC236}">
                  <a16:creationId xmlns:a16="http://schemas.microsoft.com/office/drawing/2014/main" id="{378B7E31-D1B9-4354-94C0-B285BC80A81A}"/>
                </a:ext>
              </a:extLst>
            </p:cNvPr>
            <p:cNvSpPr txBox="1"/>
            <p:nvPr/>
          </p:nvSpPr>
          <p:spPr>
            <a:xfrm>
              <a:off x="5393269" y="4852087"/>
              <a:ext cx="1666729" cy="138499"/>
            </a:xfrm>
            <a:prstGeom prst="rect">
              <a:avLst/>
            </a:prstGeom>
            <a:noFill/>
          </p:spPr>
          <p:txBody>
            <a:bodyPr wrap="square" lIns="0" tIns="0" rIns="0" bIns="0" rtlCol="0" anchor="ctr" anchorCtr="0">
              <a:spAutoFit/>
            </a:bodyPr>
            <a:lstStyle/>
            <a:p>
              <a:r>
                <a:rPr lang="en-US" sz="900" dirty="0"/>
                <a:t>Ullah M, et al (</a:t>
              </a:r>
              <a:r>
                <a:rPr lang="en-US" sz="900" b="1" dirty="0"/>
                <a:t>2013</a:t>
              </a:r>
              <a:r>
                <a:rPr lang="en-US" sz="900" dirty="0"/>
                <a:t>) </a:t>
              </a:r>
              <a:r>
                <a:rPr lang="en-US" sz="900" i="1" dirty="0"/>
                <a:t>Differentiation</a:t>
              </a:r>
            </a:p>
          </p:txBody>
        </p:sp>
      </p:grpSp>
      <p:grpSp>
        <p:nvGrpSpPr>
          <p:cNvPr id="387" name="Group 386">
            <a:extLst>
              <a:ext uri="{FF2B5EF4-FFF2-40B4-BE49-F238E27FC236}">
                <a16:creationId xmlns:a16="http://schemas.microsoft.com/office/drawing/2014/main" id="{BF4EDC73-E9E7-44F8-86A8-80B698004B5B}"/>
              </a:ext>
            </a:extLst>
          </p:cNvPr>
          <p:cNvGrpSpPr/>
          <p:nvPr/>
        </p:nvGrpSpPr>
        <p:grpSpPr>
          <a:xfrm>
            <a:off x="4694425" y="6105767"/>
            <a:ext cx="2556321" cy="763575"/>
            <a:chOff x="4694425" y="6105767"/>
            <a:chExt cx="2556321" cy="763575"/>
          </a:xfrm>
        </p:grpSpPr>
        <p:cxnSp>
          <p:nvCxnSpPr>
            <p:cNvPr id="281" name="Connector: Curved 98">
              <a:extLst>
                <a:ext uri="{FF2B5EF4-FFF2-40B4-BE49-F238E27FC236}">
                  <a16:creationId xmlns:a16="http://schemas.microsoft.com/office/drawing/2014/main" id="{9F0CA750-6244-4D32-9DA1-3B33D336C4E4}"/>
                </a:ext>
              </a:extLst>
            </p:cNvPr>
            <p:cNvCxnSpPr>
              <a:cxnSpLocks/>
              <a:stCxn id="290" idx="4"/>
              <a:endCxn id="258" idx="0"/>
            </p:cNvCxnSpPr>
            <p:nvPr/>
          </p:nvCxnSpPr>
          <p:spPr>
            <a:xfrm rot="16200000" flipH="1">
              <a:off x="5329549" y="5470643"/>
              <a:ext cx="430571" cy="1700820"/>
            </a:xfrm>
            <a:prstGeom prst="bentConnector3">
              <a:avLst>
                <a:gd name="adj1" fmla="val 29943"/>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58" name="Group 357">
              <a:extLst>
                <a:ext uri="{FF2B5EF4-FFF2-40B4-BE49-F238E27FC236}">
                  <a16:creationId xmlns:a16="http://schemas.microsoft.com/office/drawing/2014/main" id="{424EE827-883D-4EC8-A22C-85877F142276}"/>
                </a:ext>
              </a:extLst>
            </p:cNvPr>
            <p:cNvGrpSpPr/>
            <p:nvPr/>
          </p:nvGrpSpPr>
          <p:grpSpPr>
            <a:xfrm>
              <a:off x="5539741" y="6536339"/>
              <a:ext cx="1711005" cy="333003"/>
              <a:chOff x="5539741" y="6536339"/>
              <a:chExt cx="1711005" cy="333003"/>
            </a:xfrm>
          </p:grpSpPr>
          <p:sp>
            <p:nvSpPr>
              <p:cNvPr id="258" name="Rectangle: Rounded Corners 257">
                <a:extLst>
                  <a:ext uri="{FF2B5EF4-FFF2-40B4-BE49-F238E27FC236}">
                    <a16:creationId xmlns:a16="http://schemas.microsoft.com/office/drawing/2014/main" id="{2E4EBB24-3C61-4356-A897-90DDD634CAC1}"/>
                  </a:ext>
                </a:extLst>
              </p:cNvPr>
              <p:cNvSpPr/>
              <p:nvPr/>
            </p:nvSpPr>
            <p:spPr>
              <a:xfrm>
                <a:off x="5539741" y="6536339"/>
                <a:ext cx="1711005" cy="215060"/>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ATP Generation</a:t>
                </a:r>
              </a:p>
            </p:txBody>
          </p:sp>
          <p:sp>
            <p:nvSpPr>
              <p:cNvPr id="348" name="TextBox 347">
                <a:extLst>
                  <a:ext uri="{FF2B5EF4-FFF2-40B4-BE49-F238E27FC236}">
                    <a16:creationId xmlns:a16="http://schemas.microsoft.com/office/drawing/2014/main" id="{B9317579-C488-4FC6-9BB6-67DAAF5A57C3}"/>
                  </a:ext>
                </a:extLst>
              </p:cNvPr>
              <p:cNvSpPr txBox="1"/>
              <p:nvPr/>
            </p:nvSpPr>
            <p:spPr>
              <a:xfrm>
                <a:off x="5545491" y="6730843"/>
                <a:ext cx="1683523" cy="138499"/>
              </a:xfrm>
              <a:prstGeom prst="rect">
                <a:avLst/>
              </a:prstGeom>
              <a:noFill/>
            </p:spPr>
            <p:txBody>
              <a:bodyPr wrap="square" lIns="0" tIns="0" rIns="0" bIns="0" rtlCol="0" anchor="ctr" anchorCtr="0">
                <a:spAutoFit/>
              </a:bodyPr>
              <a:lstStyle/>
              <a:p>
                <a:pPr algn="ctr"/>
                <a:r>
                  <a:rPr lang="en-US" sz="900" dirty="0"/>
                  <a:t>Zhang P, et al (</a:t>
                </a:r>
                <a:r>
                  <a:rPr lang="en-US" sz="900" b="1" dirty="0"/>
                  <a:t>2017</a:t>
                </a:r>
                <a:r>
                  <a:rPr lang="en-US" sz="900" dirty="0"/>
                  <a:t>) </a:t>
                </a:r>
                <a:r>
                  <a:rPr lang="en-US" sz="900" i="1" dirty="0"/>
                  <a:t>Mol </a:t>
                </a:r>
                <a:r>
                  <a:rPr lang="en-US" sz="900" i="1" dirty="0" err="1"/>
                  <a:t>Carcinog</a:t>
                </a:r>
                <a:endParaRPr lang="en-US" sz="900" i="1" dirty="0"/>
              </a:p>
            </p:txBody>
          </p:sp>
        </p:grpSp>
      </p:grpSp>
      <p:grpSp>
        <p:nvGrpSpPr>
          <p:cNvPr id="386" name="Group 385">
            <a:extLst>
              <a:ext uri="{FF2B5EF4-FFF2-40B4-BE49-F238E27FC236}">
                <a16:creationId xmlns:a16="http://schemas.microsoft.com/office/drawing/2014/main" id="{9D9EC3B1-8502-4B60-B5A9-033D0A7E27E9}"/>
              </a:ext>
            </a:extLst>
          </p:cNvPr>
          <p:cNvGrpSpPr/>
          <p:nvPr/>
        </p:nvGrpSpPr>
        <p:grpSpPr>
          <a:xfrm>
            <a:off x="5494021" y="5986611"/>
            <a:ext cx="6617870" cy="635210"/>
            <a:chOff x="5494021" y="5986611"/>
            <a:chExt cx="6617870" cy="635210"/>
          </a:xfrm>
        </p:grpSpPr>
        <p:cxnSp>
          <p:nvCxnSpPr>
            <p:cNvPr id="296" name="Connector: Curved 130">
              <a:extLst>
                <a:ext uri="{FF2B5EF4-FFF2-40B4-BE49-F238E27FC236}">
                  <a16:creationId xmlns:a16="http://schemas.microsoft.com/office/drawing/2014/main" id="{59C80F2C-9CBB-4E54-AADC-DE9D35C4CA01}"/>
                </a:ext>
              </a:extLst>
            </p:cNvPr>
            <p:cNvCxnSpPr>
              <a:cxnSpLocks/>
              <a:stCxn id="51" idx="3"/>
              <a:endCxn id="256" idx="1"/>
            </p:cNvCxnSpPr>
            <p:nvPr/>
          </p:nvCxnSpPr>
          <p:spPr>
            <a:xfrm>
              <a:off x="5494021" y="6106537"/>
              <a:ext cx="1393115" cy="936"/>
            </a:xfrm>
            <a:prstGeom prst="bentConnector3">
              <a:avLst>
                <a:gd name="adj1" fmla="val 50000"/>
              </a:avLst>
            </a:prstGeom>
            <a:ln w="76200">
              <a:solidFill>
                <a:schemeClr val="accent6"/>
              </a:solidFill>
              <a:tailEnd type="oval"/>
            </a:ln>
          </p:spPr>
          <p:style>
            <a:lnRef idx="1">
              <a:schemeClr val="accent1"/>
            </a:lnRef>
            <a:fillRef idx="0">
              <a:schemeClr val="accent1"/>
            </a:fillRef>
            <a:effectRef idx="0">
              <a:schemeClr val="accent1"/>
            </a:effectRef>
            <a:fontRef idx="minor">
              <a:schemeClr val="tx1"/>
            </a:fontRef>
          </p:style>
        </p:cxnSp>
        <p:sp>
          <p:nvSpPr>
            <p:cNvPr id="256" name="Rectangle: Rounded Corners 255">
              <a:extLst>
                <a:ext uri="{FF2B5EF4-FFF2-40B4-BE49-F238E27FC236}">
                  <a16:creationId xmlns:a16="http://schemas.microsoft.com/office/drawing/2014/main" id="{75DEF9BD-169E-4244-8CBE-F85736774F27}"/>
                </a:ext>
              </a:extLst>
            </p:cNvPr>
            <p:cNvSpPr/>
            <p:nvPr/>
          </p:nvSpPr>
          <p:spPr>
            <a:xfrm>
              <a:off x="6887136" y="5994994"/>
              <a:ext cx="1563444" cy="224957"/>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000"/>
                  </a:solidFill>
                </a:rPr>
                <a:t>Neuromodulin</a:t>
              </a:r>
              <a:endParaRPr lang="en-US" sz="1600" dirty="0">
                <a:solidFill>
                  <a:schemeClr val="tx1"/>
                </a:solidFill>
              </a:endParaRPr>
            </a:p>
          </p:txBody>
        </p:sp>
        <p:cxnSp>
          <p:nvCxnSpPr>
            <p:cNvPr id="316" name="Connector: Curved 98">
              <a:extLst>
                <a:ext uri="{FF2B5EF4-FFF2-40B4-BE49-F238E27FC236}">
                  <a16:creationId xmlns:a16="http://schemas.microsoft.com/office/drawing/2014/main" id="{05DD61EC-ABFB-4DC1-9782-5662257E9B55}"/>
                </a:ext>
              </a:extLst>
            </p:cNvPr>
            <p:cNvCxnSpPr>
              <a:cxnSpLocks/>
            </p:cNvCxnSpPr>
            <p:nvPr/>
          </p:nvCxnSpPr>
          <p:spPr>
            <a:xfrm>
              <a:off x="8450580" y="6102862"/>
              <a:ext cx="1236566"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59" name="Group 358">
              <a:extLst>
                <a:ext uri="{FF2B5EF4-FFF2-40B4-BE49-F238E27FC236}">
                  <a16:creationId xmlns:a16="http://schemas.microsoft.com/office/drawing/2014/main" id="{CABA679B-B107-4BB5-B734-DC4975C6BEFB}"/>
                </a:ext>
              </a:extLst>
            </p:cNvPr>
            <p:cNvGrpSpPr/>
            <p:nvPr/>
          </p:nvGrpSpPr>
          <p:grpSpPr>
            <a:xfrm>
              <a:off x="9687146" y="5986611"/>
              <a:ext cx="2424745" cy="635210"/>
              <a:chOff x="9687146" y="5986611"/>
              <a:chExt cx="2424745" cy="635210"/>
            </a:xfrm>
          </p:grpSpPr>
          <p:sp>
            <p:nvSpPr>
              <p:cNvPr id="254" name="Rectangle: Rounded Corners 253">
                <a:extLst>
                  <a:ext uri="{FF2B5EF4-FFF2-40B4-BE49-F238E27FC236}">
                    <a16:creationId xmlns:a16="http://schemas.microsoft.com/office/drawing/2014/main" id="{9BA70411-034F-4A68-8295-B9C0178B5801}"/>
                  </a:ext>
                </a:extLst>
              </p:cNvPr>
              <p:cNvSpPr/>
              <p:nvPr/>
            </p:nvSpPr>
            <p:spPr>
              <a:xfrm>
                <a:off x="9687146" y="5986611"/>
                <a:ext cx="2424745" cy="483819"/>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Nerve fibers expansion during fracture repair</a:t>
                </a:r>
              </a:p>
            </p:txBody>
          </p:sp>
          <p:sp>
            <p:nvSpPr>
              <p:cNvPr id="350" name="TextBox 349">
                <a:extLst>
                  <a:ext uri="{FF2B5EF4-FFF2-40B4-BE49-F238E27FC236}">
                    <a16:creationId xmlns:a16="http://schemas.microsoft.com/office/drawing/2014/main" id="{AC6169FA-65FD-4978-9E1E-BE44A5919808}"/>
                  </a:ext>
                </a:extLst>
              </p:cNvPr>
              <p:cNvSpPr txBox="1"/>
              <p:nvPr/>
            </p:nvSpPr>
            <p:spPr>
              <a:xfrm>
                <a:off x="9965891" y="6483322"/>
                <a:ext cx="1911817" cy="138499"/>
              </a:xfrm>
              <a:prstGeom prst="rect">
                <a:avLst/>
              </a:prstGeom>
              <a:noFill/>
            </p:spPr>
            <p:txBody>
              <a:bodyPr wrap="square" lIns="0" tIns="0" rIns="0" bIns="0" rtlCol="0" anchor="ctr" anchorCtr="0">
                <a:spAutoFit/>
              </a:bodyPr>
              <a:lstStyle/>
              <a:p>
                <a:pPr algn="ctr"/>
                <a:r>
                  <a:rPr lang="en-US" sz="900" dirty="0" err="1"/>
                  <a:t>Hukkanen</a:t>
                </a:r>
                <a:r>
                  <a:rPr lang="en-US" sz="900" dirty="0"/>
                  <a:t> M, et al (</a:t>
                </a:r>
                <a:r>
                  <a:rPr lang="en-US" sz="900" b="1" dirty="0"/>
                  <a:t>1993</a:t>
                </a:r>
                <a:r>
                  <a:rPr lang="en-US" sz="900" dirty="0"/>
                  <a:t>) </a:t>
                </a:r>
                <a:r>
                  <a:rPr lang="en-US" sz="900" i="1" dirty="0"/>
                  <a:t>Neuroscience</a:t>
                </a:r>
              </a:p>
            </p:txBody>
          </p:sp>
        </p:grpSp>
      </p:grpSp>
      <p:grpSp>
        <p:nvGrpSpPr>
          <p:cNvPr id="382" name="Group 381">
            <a:extLst>
              <a:ext uri="{FF2B5EF4-FFF2-40B4-BE49-F238E27FC236}">
                <a16:creationId xmlns:a16="http://schemas.microsoft.com/office/drawing/2014/main" id="{90D3D7C1-8EB1-45E8-897D-F9CE86AE1F6C}"/>
              </a:ext>
            </a:extLst>
          </p:cNvPr>
          <p:cNvGrpSpPr/>
          <p:nvPr/>
        </p:nvGrpSpPr>
        <p:grpSpPr>
          <a:xfrm>
            <a:off x="3359202" y="5103977"/>
            <a:ext cx="8778690" cy="823419"/>
            <a:chOff x="3359202" y="5103977"/>
            <a:chExt cx="8778690" cy="823419"/>
          </a:xfrm>
        </p:grpSpPr>
        <p:sp>
          <p:nvSpPr>
            <p:cNvPr id="235" name="Rectangle: Rounded Corners 234">
              <a:extLst>
                <a:ext uri="{FF2B5EF4-FFF2-40B4-BE49-F238E27FC236}">
                  <a16:creationId xmlns:a16="http://schemas.microsoft.com/office/drawing/2014/main" id="{E895B57A-3AAE-4A97-B604-16536D38F864}"/>
                </a:ext>
              </a:extLst>
            </p:cNvPr>
            <p:cNvSpPr/>
            <p:nvPr/>
          </p:nvSpPr>
          <p:spPr>
            <a:xfrm>
              <a:off x="10566033" y="5200011"/>
              <a:ext cx="1571859" cy="592193"/>
            </a:xfrm>
            <a:prstGeom prst="roundRect">
              <a:avLst>
                <a:gd name="adj" fmla="val 0"/>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Osteocytes Survival↑</a:t>
              </a:r>
            </a:p>
          </p:txBody>
        </p:sp>
        <p:sp>
          <p:nvSpPr>
            <p:cNvPr id="248" name="Arrow: Down 247">
              <a:extLst>
                <a:ext uri="{FF2B5EF4-FFF2-40B4-BE49-F238E27FC236}">
                  <a16:creationId xmlns:a16="http://schemas.microsoft.com/office/drawing/2014/main" id="{04A77A3E-1930-4134-923A-9DDFC5F205EC}"/>
                </a:ext>
              </a:extLst>
            </p:cNvPr>
            <p:cNvSpPr/>
            <p:nvPr/>
          </p:nvSpPr>
          <p:spPr>
            <a:xfrm rot="16200000">
              <a:off x="10016362" y="5349786"/>
              <a:ext cx="700894" cy="315754"/>
            </a:xfrm>
            <a:prstGeom prst="downArrow">
              <a:avLst>
                <a:gd name="adj1" fmla="val 33766"/>
                <a:gd name="adj2" fmla="val 60028"/>
              </a:avLst>
            </a:prstGeom>
            <a:solidFill>
              <a:srgbClr val="00B0F0"/>
            </a:solidFill>
            <a:ln>
              <a:solidFill>
                <a:srgbClr val="0073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7" name="Group 356">
              <a:extLst>
                <a:ext uri="{FF2B5EF4-FFF2-40B4-BE49-F238E27FC236}">
                  <a16:creationId xmlns:a16="http://schemas.microsoft.com/office/drawing/2014/main" id="{06CEA697-1C91-491F-B1B3-F8E87D31D4E1}"/>
                </a:ext>
              </a:extLst>
            </p:cNvPr>
            <p:cNvGrpSpPr/>
            <p:nvPr/>
          </p:nvGrpSpPr>
          <p:grpSpPr>
            <a:xfrm>
              <a:off x="3359202" y="5103977"/>
              <a:ext cx="6849730" cy="823419"/>
              <a:chOff x="3359202" y="5103977"/>
              <a:chExt cx="6849730" cy="823419"/>
            </a:xfrm>
          </p:grpSpPr>
          <p:sp>
            <p:nvSpPr>
              <p:cNvPr id="251" name="Rectangle: Rounded Corners 250">
                <a:extLst>
                  <a:ext uri="{FF2B5EF4-FFF2-40B4-BE49-F238E27FC236}">
                    <a16:creationId xmlns:a16="http://schemas.microsoft.com/office/drawing/2014/main" id="{547D8E69-35D1-4630-87E9-1DA7597BB5E4}"/>
                  </a:ext>
                </a:extLst>
              </p:cNvPr>
              <p:cNvSpPr/>
              <p:nvPr/>
            </p:nvSpPr>
            <p:spPr>
              <a:xfrm>
                <a:off x="3886201" y="5103977"/>
                <a:ext cx="6322731" cy="823419"/>
              </a:xfrm>
              <a:prstGeom prst="roundRect">
                <a:avLst>
                  <a:gd name="adj" fmla="val 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56" name="TextBox 355">
                <a:extLst>
                  <a:ext uri="{FF2B5EF4-FFF2-40B4-BE49-F238E27FC236}">
                    <a16:creationId xmlns:a16="http://schemas.microsoft.com/office/drawing/2014/main" id="{0D837A74-5E69-42A1-9986-0D45CC5A4D4F}"/>
                  </a:ext>
                </a:extLst>
              </p:cNvPr>
              <p:cNvSpPr txBox="1"/>
              <p:nvPr/>
            </p:nvSpPr>
            <p:spPr>
              <a:xfrm>
                <a:off x="3359202" y="5649798"/>
                <a:ext cx="2581282" cy="276999"/>
              </a:xfrm>
              <a:prstGeom prst="rect">
                <a:avLst/>
              </a:prstGeom>
              <a:noFill/>
            </p:spPr>
            <p:txBody>
              <a:bodyPr wrap="square" lIns="0" tIns="0" rIns="0" bIns="0" rtlCol="0" anchor="ctr" anchorCtr="0">
                <a:spAutoFit/>
              </a:bodyPr>
              <a:lstStyle/>
              <a:p>
                <a:r>
                  <a:rPr lang="en-US" sz="900" dirty="0"/>
                  <a:t>Ameri K, et al (</a:t>
                </a:r>
                <a:r>
                  <a:rPr lang="en-US" sz="900" b="1" dirty="0"/>
                  <a:t>2013</a:t>
                </a:r>
                <a:r>
                  <a:rPr lang="en-US" sz="900" dirty="0"/>
                  <a:t>) </a:t>
                </a:r>
                <a:r>
                  <a:rPr lang="en-US" sz="900" i="1" dirty="0" err="1"/>
                  <a:t>PLoS</a:t>
                </a:r>
                <a:r>
                  <a:rPr lang="en-US" sz="900" i="1" dirty="0"/>
                  <a:t> One</a:t>
                </a:r>
                <a:r>
                  <a:rPr lang="en-US" sz="900" dirty="0"/>
                  <a:t>;</a:t>
                </a:r>
              </a:p>
              <a:p>
                <a:r>
                  <a:rPr lang="en-US" sz="900" dirty="0"/>
                  <a:t>An HJ, et al (</a:t>
                </a:r>
                <a:r>
                  <a:rPr lang="en-US" sz="900" b="1" dirty="0"/>
                  <a:t>2011</a:t>
                </a:r>
                <a:r>
                  <a:rPr lang="en-US" sz="900" dirty="0"/>
                  <a:t>) </a:t>
                </a:r>
                <a:r>
                  <a:rPr lang="en-US" sz="900" i="1" dirty="0" err="1"/>
                  <a:t>Biochim</a:t>
                </a:r>
                <a:r>
                  <a:rPr lang="en-US" sz="900" i="1" dirty="0"/>
                  <a:t> </a:t>
                </a:r>
                <a:r>
                  <a:rPr lang="en-US" sz="900" i="1" dirty="0" err="1"/>
                  <a:t>Biophys</a:t>
                </a:r>
                <a:r>
                  <a:rPr lang="en-US" sz="900" i="1" dirty="0"/>
                  <a:t> Acta – Mol Cell Res</a:t>
                </a:r>
              </a:p>
            </p:txBody>
          </p:sp>
        </p:grpSp>
      </p:grpSp>
      <p:sp>
        <p:nvSpPr>
          <p:cNvPr id="22" name="TextBox 21">
            <a:extLst>
              <a:ext uri="{FF2B5EF4-FFF2-40B4-BE49-F238E27FC236}">
                <a16:creationId xmlns:a16="http://schemas.microsoft.com/office/drawing/2014/main" id="{D7D2026B-96C1-4D69-A832-15AE5D3E2DF3}"/>
              </a:ext>
            </a:extLst>
          </p:cNvPr>
          <p:cNvSpPr txBox="1"/>
          <p:nvPr/>
        </p:nvSpPr>
        <p:spPr>
          <a:xfrm>
            <a:off x="4053841" y="114297"/>
            <a:ext cx="2316479" cy="529591"/>
          </a:xfrm>
          <a:prstGeom prst="rect">
            <a:avLst/>
          </a:prstGeom>
        </p:spPr>
        <p:txBody>
          <a:bodyPr vert="horz" lIns="0" tIns="0" rIns="0" bIns="0" rtlCol="0">
            <a:normAutofit/>
          </a:bodyPr>
          <a:lstStyle/>
          <a:p>
            <a:pPr algn="ctr" defTabSz="914400">
              <a:spcAft>
                <a:spcPts val="600"/>
              </a:spcAft>
            </a:pPr>
            <a:r>
              <a:rPr lang="en-US" sz="3200" b="1" dirty="0">
                <a:latin typeface="Arial" panose="020B0604020202020204" pitchFamily="34" charset="0"/>
                <a:cs typeface="Arial" panose="020B0604020202020204" pitchFamily="34" charset="0"/>
              </a:rPr>
              <a:t>Protein</a:t>
            </a:r>
          </a:p>
        </p:txBody>
      </p:sp>
      <p:sp>
        <p:nvSpPr>
          <p:cNvPr id="46" name="TextBox 45">
            <a:extLst>
              <a:ext uri="{FF2B5EF4-FFF2-40B4-BE49-F238E27FC236}">
                <a16:creationId xmlns:a16="http://schemas.microsoft.com/office/drawing/2014/main" id="{185C1D3E-6382-4779-A885-0A101B3FC18B}"/>
              </a:ext>
            </a:extLst>
          </p:cNvPr>
          <p:cNvSpPr txBox="1"/>
          <p:nvPr/>
        </p:nvSpPr>
        <p:spPr>
          <a:xfrm>
            <a:off x="3909060" y="811529"/>
            <a:ext cx="2971800" cy="453391"/>
          </a:xfrm>
          <a:prstGeom prst="rect">
            <a:avLst/>
          </a:prstGeom>
        </p:spPr>
        <p:txBody>
          <a:bodyPr vert="horz" lIns="0" tIns="0" rIns="0" bIns="0" rtlCol="0">
            <a:noAutofit/>
          </a:bodyPr>
          <a:lstStyle/>
          <a:p>
            <a:pPr defTabSz="914400">
              <a:spcAft>
                <a:spcPts val="600"/>
              </a:spcAft>
            </a:pPr>
            <a:r>
              <a:rPr lang="en-US" sz="1600" b="1" dirty="0">
                <a:latin typeface="Arial" panose="020B0604020202020204" pitchFamily="34" charset="0"/>
                <a:cs typeface="Arial" panose="020B0604020202020204" pitchFamily="34" charset="0"/>
              </a:rPr>
              <a:t>Prolyl-4-hydroxylase (PHD) domain-containing protein 1</a:t>
            </a:r>
          </a:p>
        </p:txBody>
      </p:sp>
      <p:sp>
        <p:nvSpPr>
          <p:cNvPr id="364" name="Flowchart: Connector 363">
            <a:extLst>
              <a:ext uri="{FF2B5EF4-FFF2-40B4-BE49-F238E27FC236}">
                <a16:creationId xmlns:a16="http://schemas.microsoft.com/office/drawing/2014/main" id="{F346002B-2AD9-4EF5-86A7-018BDB7065B4}"/>
              </a:ext>
            </a:extLst>
          </p:cNvPr>
          <p:cNvSpPr>
            <a:spLocks noChangeAspect="1"/>
          </p:cNvSpPr>
          <p:nvPr/>
        </p:nvSpPr>
        <p:spPr>
          <a:xfrm>
            <a:off x="2255520" y="1791315"/>
            <a:ext cx="89162" cy="89162"/>
          </a:xfrm>
          <a:prstGeom prst="flowChartConnec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Rectangle: Rounded Corners 317">
            <a:extLst>
              <a:ext uri="{FF2B5EF4-FFF2-40B4-BE49-F238E27FC236}">
                <a16:creationId xmlns:a16="http://schemas.microsoft.com/office/drawing/2014/main" id="{6985F721-F47E-4B9F-8185-9531FF4FAD00}"/>
              </a:ext>
            </a:extLst>
          </p:cNvPr>
          <p:cNvSpPr/>
          <p:nvPr/>
        </p:nvSpPr>
        <p:spPr>
          <a:xfrm>
            <a:off x="9495411" y="6210731"/>
            <a:ext cx="333497" cy="371023"/>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00" b="1" dirty="0">
                <a:ln w="12700">
                  <a:solidFill>
                    <a:schemeClr val="tx1"/>
                  </a:solidFill>
                </a:ln>
                <a:solidFill>
                  <a:srgbClr val="FF0000"/>
                </a:solidFill>
                <a:latin typeface="Arial" panose="020B0604020202020204" pitchFamily="34" charset="0"/>
                <a:cs typeface="Arial" panose="020B0604020202020204" pitchFamily="34" charset="0"/>
              </a:rPr>
              <a:t>?</a:t>
            </a:r>
            <a:endParaRPr lang="en-US" sz="3500" dirty="0">
              <a:ln w="12700">
                <a:solidFill>
                  <a:schemeClr val="tx1"/>
                </a:solidFill>
              </a:ln>
              <a:solidFill>
                <a:schemeClr val="tx1"/>
              </a:solidFill>
              <a:latin typeface="Arial" panose="020B0604020202020204" pitchFamily="34" charset="0"/>
              <a:cs typeface="Arial" panose="020B0604020202020204" pitchFamily="34" charset="0"/>
            </a:endParaRPr>
          </a:p>
        </p:txBody>
      </p:sp>
      <p:sp>
        <p:nvSpPr>
          <p:cNvPr id="391" name="Rectangle: Rounded Corners 390">
            <a:extLst>
              <a:ext uri="{FF2B5EF4-FFF2-40B4-BE49-F238E27FC236}">
                <a16:creationId xmlns:a16="http://schemas.microsoft.com/office/drawing/2014/main" id="{7E05DC0E-619E-4745-AA4B-6FE70C009567}"/>
              </a:ext>
            </a:extLst>
          </p:cNvPr>
          <p:cNvSpPr/>
          <p:nvPr/>
        </p:nvSpPr>
        <p:spPr>
          <a:xfrm>
            <a:off x="11818417" y="5400469"/>
            <a:ext cx="333497" cy="371023"/>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00" b="1" dirty="0">
                <a:ln w="12700">
                  <a:solidFill>
                    <a:schemeClr val="tx1"/>
                  </a:solidFill>
                </a:ln>
                <a:solidFill>
                  <a:srgbClr val="FF0000"/>
                </a:solidFill>
                <a:latin typeface="Arial" panose="020B0604020202020204" pitchFamily="34" charset="0"/>
                <a:cs typeface="Arial" panose="020B0604020202020204" pitchFamily="34" charset="0"/>
              </a:rPr>
              <a:t>?</a:t>
            </a:r>
            <a:endParaRPr lang="en-US" sz="3500" dirty="0">
              <a:ln w="12700">
                <a:solidFill>
                  <a:schemeClr val="tx1"/>
                </a:solidFill>
              </a:ln>
              <a:solidFill>
                <a:schemeClr val="tx1"/>
              </a:solidFill>
              <a:latin typeface="Arial" panose="020B0604020202020204" pitchFamily="34" charset="0"/>
              <a:cs typeface="Arial" panose="020B0604020202020204" pitchFamily="34" charset="0"/>
            </a:endParaRPr>
          </a:p>
        </p:txBody>
      </p:sp>
      <p:grpSp>
        <p:nvGrpSpPr>
          <p:cNvPr id="372" name="Group 371">
            <a:extLst>
              <a:ext uri="{FF2B5EF4-FFF2-40B4-BE49-F238E27FC236}">
                <a16:creationId xmlns:a16="http://schemas.microsoft.com/office/drawing/2014/main" id="{0145DFB4-46D5-4036-9303-7DD950387761}"/>
              </a:ext>
            </a:extLst>
          </p:cNvPr>
          <p:cNvGrpSpPr/>
          <p:nvPr/>
        </p:nvGrpSpPr>
        <p:grpSpPr>
          <a:xfrm>
            <a:off x="6330034" y="592791"/>
            <a:ext cx="5813465" cy="1170021"/>
            <a:chOff x="6330034" y="592791"/>
            <a:chExt cx="5813465" cy="1170021"/>
          </a:xfrm>
        </p:grpSpPr>
        <p:grpSp>
          <p:nvGrpSpPr>
            <p:cNvPr id="93" name="Group 92">
              <a:extLst>
                <a:ext uri="{FF2B5EF4-FFF2-40B4-BE49-F238E27FC236}">
                  <a16:creationId xmlns:a16="http://schemas.microsoft.com/office/drawing/2014/main" id="{BB5C08A2-D604-4E72-8F7C-EA7C52254721}"/>
                </a:ext>
              </a:extLst>
            </p:cNvPr>
            <p:cNvGrpSpPr/>
            <p:nvPr/>
          </p:nvGrpSpPr>
          <p:grpSpPr>
            <a:xfrm>
              <a:off x="9600011" y="592791"/>
              <a:ext cx="2543488" cy="675622"/>
              <a:chOff x="9133365" y="766625"/>
              <a:chExt cx="2543488" cy="675622"/>
            </a:xfrm>
          </p:grpSpPr>
          <p:sp>
            <p:nvSpPr>
              <p:cNvPr id="109" name="Freeform: Shape 108">
                <a:extLst>
                  <a:ext uri="{FF2B5EF4-FFF2-40B4-BE49-F238E27FC236}">
                    <a16:creationId xmlns:a16="http://schemas.microsoft.com/office/drawing/2014/main" id="{8B5F09C7-2465-4A0A-9730-7724B18B856D}"/>
                  </a:ext>
                </a:extLst>
              </p:cNvPr>
              <p:cNvSpPr/>
              <p:nvPr/>
            </p:nvSpPr>
            <p:spPr>
              <a:xfrm>
                <a:off x="9290049" y="803445"/>
                <a:ext cx="2330210" cy="596328"/>
              </a:xfrm>
              <a:custGeom>
                <a:avLst/>
                <a:gdLst>
                  <a:gd name="connsiteX0" fmla="*/ 575729 w 2387118"/>
                  <a:gd name="connsiteY0" fmla="*/ 0 h 647530"/>
                  <a:gd name="connsiteX1" fmla="*/ 1069657 w 2387118"/>
                  <a:gd name="connsiteY1" fmla="*/ 0 h 647530"/>
                  <a:gd name="connsiteX2" fmla="*/ 1088511 w 2387118"/>
                  <a:gd name="connsiteY2" fmla="*/ 64309 h 647530"/>
                  <a:gd name="connsiteX3" fmla="*/ 1221419 w 2387118"/>
                  <a:gd name="connsiteY3" fmla="*/ 219236 h 647530"/>
                  <a:gd name="connsiteX4" fmla="*/ 1354327 w 2387118"/>
                  <a:gd name="connsiteY4" fmla="*/ 64309 h 647530"/>
                  <a:gd name="connsiteX5" fmla="*/ 1373181 w 2387118"/>
                  <a:gd name="connsiteY5" fmla="*/ 0 h 647530"/>
                  <a:gd name="connsiteX6" fmla="*/ 1867109 w 2387118"/>
                  <a:gd name="connsiteY6" fmla="*/ 0 h 647530"/>
                  <a:gd name="connsiteX7" fmla="*/ 1885963 w 2387118"/>
                  <a:gd name="connsiteY7" fmla="*/ 64309 h 647530"/>
                  <a:gd name="connsiteX8" fmla="*/ 2018871 w 2387118"/>
                  <a:gd name="connsiteY8" fmla="*/ 219236 h 647530"/>
                  <a:gd name="connsiteX9" fmla="*/ 2151779 w 2387118"/>
                  <a:gd name="connsiteY9" fmla="*/ 64309 h 647530"/>
                  <a:gd name="connsiteX10" fmla="*/ 2165359 w 2387118"/>
                  <a:gd name="connsiteY10" fmla="*/ 17988 h 647530"/>
                  <a:gd name="connsiteX11" fmla="*/ 2189377 w 2387118"/>
                  <a:gd name="connsiteY11" fmla="*/ 25443 h 647530"/>
                  <a:gd name="connsiteX12" fmla="*/ 2387118 w 2387118"/>
                  <a:gd name="connsiteY12" fmla="*/ 323765 h 647530"/>
                  <a:gd name="connsiteX13" fmla="*/ 2361675 w 2387118"/>
                  <a:gd name="connsiteY13" fmla="*/ 449789 h 647530"/>
                  <a:gd name="connsiteX14" fmla="*/ 2340147 w 2387118"/>
                  <a:gd name="connsiteY14" fmla="*/ 489452 h 647530"/>
                  <a:gd name="connsiteX15" fmla="*/ 2328465 w 2387118"/>
                  <a:gd name="connsiteY15" fmla="*/ 479254 h 647530"/>
                  <a:gd name="connsiteX16" fmla="*/ 2133090 w 2387118"/>
                  <a:gd name="connsiteY16" fmla="*/ 420132 h 647530"/>
                  <a:gd name="connsiteX17" fmla="*/ 2104375 w 2387118"/>
                  <a:gd name="connsiteY17" fmla="*/ 622227 h 647530"/>
                  <a:gd name="connsiteX18" fmla="*/ 2110349 w 2387118"/>
                  <a:gd name="connsiteY18" fmla="*/ 642793 h 647530"/>
                  <a:gd name="connsiteX19" fmla="*/ 2063353 w 2387118"/>
                  <a:gd name="connsiteY19" fmla="*/ 647530 h 647530"/>
                  <a:gd name="connsiteX20" fmla="*/ 1793934 w 2387118"/>
                  <a:gd name="connsiteY20" fmla="*/ 647530 h 647530"/>
                  <a:gd name="connsiteX21" fmla="*/ 1793334 w 2387118"/>
                  <a:gd name="connsiteY21" fmla="*/ 642096 h 647530"/>
                  <a:gd name="connsiteX22" fmla="*/ 1620145 w 2387118"/>
                  <a:gd name="connsiteY22" fmla="*/ 319034 h 647530"/>
                  <a:gd name="connsiteX23" fmla="*/ 1446956 w 2387118"/>
                  <a:gd name="connsiteY23" fmla="*/ 642096 h 647530"/>
                  <a:gd name="connsiteX24" fmla="*/ 1446356 w 2387118"/>
                  <a:gd name="connsiteY24" fmla="*/ 647530 h 647530"/>
                  <a:gd name="connsiteX25" fmla="*/ 996482 w 2387118"/>
                  <a:gd name="connsiteY25" fmla="*/ 647530 h 647530"/>
                  <a:gd name="connsiteX26" fmla="*/ 995882 w 2387118"/>
                  <a:gd name="connsiteY26" fmla="*/ 642096 h 647530"/>
                  <a:gd name="connsiteX27" fmla="*/ 822693 w 2387118"/>
                  <a:gd name="connsiteY27" fmla="*/ 319034 h 647530"/>
                  <a:gd name="connsiteX28" fmla="*/ 649504 w 2387118"/>
                  <a:gd name="connsiteY28" fmla="*/ 642096 h 647530"/>
                  <a:gd name="connsiteX29" fmla="*/ 648905 w 2387118"/>
                  <a:gd name="connsiteY29" fmla="*/ 647530 h 647530"/>
                  <a:gd name="connsiteX30" fmla="*/ 331113 w 2387118"/>
                  <a:gd name="connsiteY30" fmla="*/ 647530 h 647530"/>
                  <a:gd name="connsiteX31" fmla="*/ 338463 w 2387118"/>
                  <a:gd name="connsiteY31" fmla="*/ 622227 h 647530"/>
                  <a:gd name="connsiteX32" fmla="*/ 309748 w 2387118"/>
                  <a:gd name="connsiteY32" fmla="*/ 420132 h 647530"/>
                  <a:gd name="connsiteX33" fmla="*/ 114373 w 2387118"/>
                  <a:gd name="connsiteY33" fmla="*/ 479254 h 647530"/>
                  <a:gd name="connsiteX34" fmla="*/ 67786 w 2387118"/>
                  <a:gd name="connsiteY34" fmla="*/ 519925 h 647530"/>
                  <a:gd name="connsiteX35" fmla="*/ 55294 w 2387118"/>
                  <a:gd name="connsiteY35" fmla="*/ 504785 h 647530"/>
                  <a:gd name="connsiteX36" fmla="*/ 0 w 2387118"/>
                  <a:gd name="connsiteY36" fmla="*/ 323765 h 647530"/>
                  <a:gd name="connsiteX37" fmla="*/ 258515 w 2387118"/>
                  <a:gd name="connsiteY37" fmla="*/ 6578 h 647530"/>
                  <a:gd name="connsiteX38" fmla="*/ 273685 w 2387118"/>
                  <a:gd name="connsiteY38" fmla="*/ 5049 h 647530"/>
                  <a:gd name="connsiteX39" fmla="*/ 291060 w 2387118"/>
                  <a:gd name="connsiteY39" fmla="*/ 64309 h 647530"/>
                  <a:gd name="connsiteX40" fmla="*/ 423967 w 2387118"/>
                  <a:gd name="connsiteY40" fmla="*/ 219236 h 647530"/>
                  <a:gd name="connsiteX41" fmla="*/ 556875 w 2387118"/>
                  <a:gd name="connsiteY41" fmla="*/ 64309 h 64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387118" h="647530">
                    <a:moveTo>
                      <a:pt x="575729" y="0"/>
                    </a:moveTo>
                    <a:lnTo>
                      <a:pt x="1069657" y="0"/>
                    </a:lnTo>
                    <a:lnTo>
                      <a:pt x="1088511" y="64309"/>
                    </a:lnTo>
                    <a:cubicBezTo>
                      <a:pt x="1122526" y="160031"/>
                      <a:pt x="1169516" y="219236"/>
                      <a:pt x="1221419" y="219236"/>
                    </a:cubicBezTo>
                    <a:cubicBezTo>
                      <a:pt x="1273323" y="219236"/>
                      <a:pt x="1320313" y="160031"/>
                      <a:pt x="1354327" y="64309"/>
                    </a:cubicBezTo>
                    <a:lnTo>
                      <a:pt x="1373181" y="0"/>
                    </a:lnTo>
                    <a:lnTo>
                      <a:pt x="1867109" y="0"/>
                    </a:lnTo>
                    <a:lnTo>
                      <a:pt x="1885963" y="64309"/>
                    </a:lnTo>
                    <a:cubicBezTo>
                      <a:pt x="1919978" y="160031"/>
                      <a:pt x="1966968" y="219236"/>
                      <a:pt x="2018871" y="219236"/>
                    </a:cubicBezTo>
                    <a:cubicBezTo>
                      <a:pt x="2070775" y="219236"/>
                      <a:pt x="2117765" y="160031"/>
                      <a:pt x="2151779" y="64309"/>
                    </a:cubicBezTo>
                    <a:lnTo>
                      <a:pt x="2165359" y="17988"/>
                    </a:lnTo>
                    <a:lnTo>
                      <a:pt x="2189377" y="25443"/>
                    </a:lnTo>
                    <a:cubicBezTo>
                      <a:pt x="2305581" y="74594"/>
                      <a:pt x="2387118" y="189658"/>
                      <a:pt x="2387118" y="323765"/>
                    </a:cubicBezTo>
                    <a:cubicBezTo>
                      <a:pt x="2387118" y="368468"/>
                      <a:pt x="2378058" y="411054"/>
                      <a:pt x="2361675" y="449789"/>
                    </a:cubicBezTo>
                    <a:lnTo>
                      <a:pt x="2340147" y="489452"/>
                    </a:lnTo>
                    <a:lnTo>
                      <a:pt x="2328465" y="479254"/>
                    </a:lnTo>
                    <a:cubicBezTo>
                      <a:pt x="2248304" y="416853"/>
                      <a:pt x="2176846" y="392215"/>
                      <a:pt x="2133090" y="420132"/>
                    </a:cubicBezTo>
                    <a:cubicBezTo>
                      <a:pt x="2089334" y="448050"/>
                      <a:pt x="2081564" y="523236"/>
                      <a:pt x="2104375" y="622227"/>
                    </a:cubicBezTo>
                    <a:lnTo>
                      <a:pt x="2110349" y="642793"/>
                    </a:lnTo>
                    <a:lnTo>
                      <a:pt x="2063353" y="647530"/>
                    </a:lnTo>
                    <a:lnTo>
                      <a:pt x="1793934" y="647530"/>
                    </a:lnTo>
                    <a:lnTo>
                      <a:pt x="1793334" y="642096"/>
                    </a:lnTo>
                    <a:cubicBezTo>
                      <a:pt x="1764800" y="452246"/>
                      <a:pt x="1698000" y="319034"/>
                      <a:pt x="1620145" y="319034"/>
                    </a:cubicBezTo>
                    <a:cubicBezTo>
                      <a:pt x="1542290" y="319034"/>
                      <a:pt x="1475490" y="452246"/>
                      <a:pt x="1446956" y="642096"/>
                    </a:cubicBezTo>
                    <a:lnTo>
                      <a:pt x="1446356" y="647530"/>
                    </a:lnTo>
                    <a:lnTo>
                      <a:pt x="996482" y="647530"/>
                    </a:lnTo>
                    <a:lnTo>
                      <a:pt x="995882" y="642096"/>
                    </a:lnTo>
                    <a:cubicBezTo>
                      <a:pt x="967348" y="452246"/>
                      <a:pt x="900548" y="319034"/>
                      <a:pt x="822693" y="319034"/>
                    </a:cubicBezTo>
                    <a:cubicBezTo>
                      <a:pt x="744838" y="319034"/>
                      <a:pt x="678038" y="452246"/>
                      <a:pt x="649504" y="642096"/>
                    </a:cubicBezTo>
                    <a:lnTo>
                      <a:pt x="648905" y="647530"/>
                    </a:lnTo>
                    <a:lnTo>
                      <a:pt x="331113" y="647530"/>
                    </a:lnTo>
                    <a:lnTo>
                      <a:pt x="338463" y="622227"/>
                    </a:lnTo>
                    <a:cubicBezTo>
                      <a:pt x="361274" y="523236"/>
                      <a:pt x="353505" y="448050"/>
                      <a:pt x="309748" y="420132"/>
                    </a:cubicBezTo>
                    <a:cubicBezTo>
                      <a:pt x="265992" y="392215"/>
                      <a:pt x="194534" y="416853"/>
                      <a:pt x="114373" y="479254"/>
                    </a:cubicBezTo>
                    <a:lnTo>
                      <a:pt x="67786" y="519925"/>
                    </a:lnTo>
                    <a:lnTo>
                      <a:pt x="55294" y="504785"/>
                    </a:lnTo>
                    <a:cubicBezTo>
                      <a:pt x="20385" y="453112"/>
                      <a:pt x="0" y="390819"/>
                      <a:pt x="0" y="323765"/>
                    </a:cubicBezTo>
                    <a:cubicBezTo>
                      <a:pt x="0" y="167306"/>
                      <a:pt x="110981" y="36768"/>
                      <a:pt x="258515" y="6578"/>
                    </a:cubicBezTo>
                    <a:lnTo>
                      <a:pt x="273685" y="5049"/>
                    </a:lnTo>
                    <a:lnTo>
                      <a:pt x="291060" y="64309"/>
                    </a:lnTo>
                    <a:cubicBezTo>
                      <a:pt x="325074" y="160031"/>
                      <a:pt x="372064" y="219236"/>
                      <a:pt x="423967" y="219236"/>
                    </a:cubicBezTo>
                    <a:cubicBezTo>
                      <a:pt x="475871" y="219236"/>
                      <a:pt x="522861" y="160031"/>
                      <a:pt x="556875" y="6430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1" name="Rectangle: Rounded Corners 70">
                <a:extLst>
                  <a:ext uri="{FF2B5EF4-FFF2-40B4-BE49-F238E27FC236}">
                    <a16:creationId xmlns:a16="http://schemas.microsoft.com/office/drawing/2014/main" id="{1A4464B4-0B3B-4A3A-BB2B-D3573F6417F5}"/>
                  </a:ext>
                </a:extLst>
              </p:cNvPr>
              <p:cNvSpPr/>
              <p:nvPr/>
            </p:nvSpPr>
            <p:spPr>
              <a:xfrm>
                <a:off x="9133365" y="766625"/>
                <a:ext cx="2543488" cy="675622"/>
              </a:xfrm>
              <a:prstGeom prst="roundRect">
                <a:avLst>
                  <a:gd name="adj" fmla="val 38473"/>
                </a:avLst>
              </a:prstGeom>
              <a:solidFill>
                <a:schemeClr val="tx1">
                  <a:alpha val="50196"/>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Mitochondrial </a:t>
                </a:r>
                <a:r>
                  <a:rPr lang="en-US" b="1" dirty="0">
                    <a:solidFill>
                      <a:srgbClr val="FF0000"/>
                    </a:solidFill>
                  </a:rPr>
                  <a:t>T</a:t>
                </a:r>
                <a:r>
                  <a:rPr lang="en-US" dirty="0">
                    <a:solidFill>
                      <a:schemeClr val="bg1"/>
                    </a:solidFill>
                  </a:rPr>
                  <a:t>ricarboxylic </a:t>
                </a:r>
                <a:r>
                  <a:rPr lang="en-US" b="1" dirty="0">
                    <a:solidFill>
                      <a:srgbClr val="FF0000"/>
                    </a:solidFill>
                  </a:rPr>
                  <a:t>A</a:t>
                </a:r>
                <a:r>
                  <a:rPr lang="en-US" dirty="0">
                    <a:solidFill>
                      <a:schemeClr val="bg1"/>
                    </a:solidFill>
                  </a:rPr>
                  <a:t>cid </a:t>
                </a:r>
                <a:r>
                  <a:rPr lang="en-US" b="1" dirty="0">
                    <a:solidFill>
                      <a:srgbClr val="FF0000"/>
                    </a:solidFill>
                  </a:rPr>
                  <a:t>C</a:t>
                </a:r>
                <a:r>
                  <a:rPr lang="en-US" dirty="0">
                    <a:solidFill>
                      <a:schemeClr val="bg1"/>
                    </a:solidFill>
                  </a:rPr>
                  <a:t>ycle</a:t>
                </a:r>
              </a:p>
            </p:txBody>
          </p:sp>
        </p:grpSp>
        <p:cxnSp>
          <p:nvCxnSpPr>
            <p:cNvPr id="78" name="Connector: Curved 135">
              <a:extLst>
                <a:ext uri="{FF2B5EF4-FFF2-40B4-BE49-F238E27FC236}">
                  <a16:creationId xmlns:a16="http://schemas.microsoft.com/office/drawing/2014/main" id="{9DC964B0-0F13-43D2-B52E-B66E8951081C}"/>
                </a:ext>
              </a:extLst>
            </p:cNvPr>
            <p:cNvCxnSpPr>
              <a:cxnSpLocks/>
              <a:endCxn id="71" idx="1"/>
            </p:cNvCxnSpPr>
            <p:nvPr/>
          </p:nvCxnSpPr>
          <p:spPr>
            <a:xfrm flipV="1">
              <a:off x="6330034" y="930602"/>
              <a:ext cx="3269977" cy="832210"/>
            </a:xfrm>
            <a:prstGeom prst="bentConnector3">
              <a:avLst>
                <a:gd name="adj1" fmla="val 43946"/>
              </a:avLst>
            </a:prstGeom>
            <a:ln w="76200">
              <a:solidFill>
                <a:schemeClr val="accent6"/>
              </a:solidFill>
              <a:tailEnd type="ova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8605451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61"/>
                                        </p:tgtEl>
                                        <p:attrNameLst>
                                          <p:attrName>style.visibility</p:attrName>
                                        </p:attrNameLst>
                                      </p:cBhvr>
                                      <p:to>
                                        <p:strVal val="visible"/>
                                      </p:to>
                                    </p:set>
                                    <p:animEffect transition="in" filter="wipe(left)">
                                      <p:cBhvr>
                                        <p:cTn id="7" dur="500"/>
                                        <p:tgtEl>
                                          <p:spTgt spid="36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371"/>
                                        </p:tgtEl>
                                        <p:attrNameLst>
                                          <p:attrName>style.visibility</p:attrName>
                                        </p:attrNameLst>
                                      </p:cBhvr>
                                      <p:to>
                                        <p:strVal val="visible"/>
                                      </p:to>
                                    </p:set>
                                    <p:animEffect transition="in" filter="wipe(right)">
                                      <p:cBhvr>
                                        <p:cTn id="12" dur="500"/>
                                        <p:tgtEl>
                                          <p:spTgt spid="37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72"/>
                                        </p:tgtEl>
                                        <p:attrNameLst>
                                          <p:attrName>style.visibility</p:attrName>
                                        </p:attrNameLst>
                                      </p:cBhvr>
                                      <p:to>
                                        <p:strVal val="visible"/>
                                      </p:to>
                                    </p:set>
                                    <p:animEffect transition="in" filter="wipe(left)">
                                      <p:cBhvr>
                                        <p:cTn id="17" dur="500"/>
                                        <p:tgtEl>
                                          <p:spTgt spid="37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373"/>
                                        </p:tgtEl>
                                        <p:attrNameLst>
                                          <p:attrName>style.visibility</p:attrName>
                                        </p:attrNameLst>
                                      </p:cBhvr>
                                      <p:to>
                                        <p:strVal val="visible"/>
                                      </p:to>
                                    </p:set>
                                    <p:animEffect transition="in" filter="wipe(up)">
                                      <p:cBhvr>
                                        <p:cTn id="22" dur="500"/>
                                        <p:tgtEl>
                                          <p:spTgt spid="373"/>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74"/>
                                        </p:tgtEl>
                                        <p:attrNameLst>
                                          <p:attrName>style.visibility</p:attrName>
                                        </p:attrNameLst>
                                      </p:cBhvr>
                                      <p:to>
                                        <p:strVal val="visible"/>
                                      </p:to>
                                    </p:set>
                                    <p:animEffect transition="in" filter="wipe(left)">
                                      <p:cBhvr>
                                        <p:cTn id="27" dur="500"/>
                                        <p:tgtEl>
                                          <p:spTgt spid="374"/>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14"/>
                                        </p:tgtEl>
                                        <p:attrNameLst>
                                          <p:attrName>style.visibility</p:attrName>
                                        </p:attrNameLst>
                                      </p:cBhvr>
                                      <p:to>
                                        <p:strVal val="visible"/>
                                      </p:to>
                                    </p:set>
                                    <p:animEffect transition="in" filter="wipe(left)">
                                      <p:cBhvr>
                                        <p:cTn id="32" dur="500"/>
                                        <p:tgtEl>
                                          <p:spTgt spid="114"/>
                                        </p:tgtEl>
                                      </p:cBhvr>
                                    </p:animEffect>
                                  </p:childTnLst>
                                </p:cTn>
                              </p:par>
                              <p:par>
                                <p:cTn id="33" presetID="1" presetClass="mediacall" presetSubtype="0" fill="hold" nodeType="withEffect">
                                  <p:stCondLst>
                                    <p:cond delay="0"/>
                                  </p:stCondLst>
                                  <p:childTnLst>
                                    <p:cmd type="call" cmd="playFrom(0.0)">
                                      <p:cBhvr>
                                        <p:cTn id="34" dur="14718" fill="hold"/>
                                        <p:tgtEl>
                                          <p:spTgt spid="114"/>
                                        </p:tgtEl>
                                      </p:cBhvr>
                                    </p:cmd>
                                  </p:childTnLst>
                                </p:cTn>
                              </p:par>
                              <p:par>
                                <p:cTn id="35" presetID="22" presetClass="entr" presetSubtype="8" fill="hold" nodeType="withEffect">
                                  <p:stCondLst>
                                    <p:cond delay="0"/>
                                  </p:stCondLst>
                                  <p:childTnLst>
                                    <p:set>
                                      <p:cBhvr>
                                        <p:cTn id="36" dur="1" fill="hold">
                                          <p:stCondLst>
                                            <p:cond delay="0"/>
                                          </p:stCondLst>
                                        </p:cTn>
                                        <p:tgtEl>
                                          <p:spTgt spid="376"/>
                                        </p:tgtEl>
                                        <p:attrNameLst>
                                          <p:attrName>style.visibility</p:attrName>
                                        </p:attrNameLst>
                                      </p:cBhvr>
                                      <p:to>
                                        <p:strVal val="visible"/>
                                      </p:to>
                                    </p:set>
                                    <p:animEffect transition="in" filter="wipe(left)">
                                      <p:cBhvr>
                                        <p:cTn id="37" dur="500"/>
                                        <p:tgtEl>
                                          <p:spTgt spid="37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77"/>
                                        </p:tgtEl>
                                        <p:attrNameLst>
                                          <p:attrName>style.visibility</p:attrName>
                                        </p:attrNameLst>
                                      </p:cBhvr>
                                      <p:to>
                                        <p:strVal val="visible"/>
                                      </p:to>
                                    </p:set>
                                    <p:animEffect transition="in" filter="fade">
                                      <p:cBhvr>
                                        <p:cTn id="42" dur="500"/>
                                        <p:tgtEl>
                                          <p:spTgt spid="177"/>
                                        </p:tgtEl>
                                      </p:cBhvr>
                                    </p:animEffect>
                                  </p:childTnLst>
                                </p:cTn>
                              </p:par>
                              <p:par>
                                <p:cTn id="43" presetID="22" presetClass="entr" presetSubtype="2" fill="hold" grpId="0" nodeType="withEffect">
                                  <p:stCondLst>
                                    <p:cond delay="0"/>
                                  </p:stCondLst>
                                  <p:childTnLst>
                                    <p:set>
                                      <p:cBhvr>
                                        <p:cTn id="44" dur="1" fill="hold">
                                          <p:stCondLst>
                                            <p:cond delay="0"/>
                                          </p:stCondLst>
                                        </p:cTn>
                                        <p:tgtEl>
                                          <p:spTgt spid="178"/>
                                        </p:tgtEl>
                                        <p:attrNameLst>
                                          <p:attrName>style.visibility</p:attrName>
                                        </p:attrNameLst>
                                      </p:cBhvr>
                                      <p:to>
                                        <p:strVal val="visible"/>
                                      </p:to>
                                    </p:set>
                                    <p:animEffect transition="in" filter="wipe(right)">
                                      <p:cBhvr>
                                        <p:cTn id="45" dur="500"/>
                                        <p:tgtEl>
                                          <p:spTgt spid="178"/>
                                        </p:tgtEl>
                                      </p:cBhvr>
                                    </p:animEffect>
                                  </p:childTnLst>
                                </p:cTn>
                              </p:par>
                              <p:par>
                                <p:cTn id="46" presetID="22" presetClass="entr" presetSubtype="8" fill="hold" nodeType="withEffect">
                                  <p:stCondLst>
                                    <p:cond delay="0"/>
                                  </p:stCondLst>
                                  <p:childTnLst>
                                    <p:set>
                                      <p:cBhvr>
                                        <p:cTn id="47" dur="1" fill="hold">
                                          <p:stCondLst>
                                            <p:cond delay="0"/>
                                          </p:stCondLst>
                                        </p:cTn>
                                        <p:tgtEl>
                                          <p:spTgt spid="355"/>
                                        </p:tgtEl>
                                        <p:attrNameLst>
                                          <p:attrName>style.visibility</p:attrName>
                                        </p:attrNameLst>
                                      </p:cBhvr>
                                      <p:to>
                                        <p:strVal val="visible"/>
                                      </p:to>
                                    </p:set>
                                    <p:animEffect transition="in" filter="wipe(left)">
                                      <p:cBhvr>
                                        <p:cTn id="48" dur="500"/>
                                        <p:tgtEl>
                                          <p:spTgt spid="355"/>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nodeType="clickEffect">
                                  <p:stCondLst>
                                    <p:cond delay="0"/>
                                  </p:stCondLst>
                                  <p:childTnLst>
                                    <p:set>
                                      <p:cBhvr>
                                        <p:cTn id="52" dur="1" fill="hold">
                                          <p:stCondLst>
                                            <p:cond delay="0"/>
                                          </p:stCondLst>
                                        </p:cTn>
                                        <p:tgtEl>
                                          <p:spTgt spid="179"/>
                                        </p:tgtEl>
                                        <p:attrNameLst>
                                          <p:attrName>style.visibility</p:attrName>
                                        </p:attrNameLst>
                                      </p:cBhvr>
                                      <p:to>
                                        <p:strVal val="visible"/>
                                      </p:to>
                                    </p:set>
                                    <p:animEffect transition="in" filter="wipe(left)">
                                      <p:cBhvr>
                                        <p:cTn id="53" dur="500"/>
                                        <p:tgtEl>
                                          <p:spTgt spid="179"/>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385"/>
                                        </p:tgtEl>
                                        <p:attrNameLst>
                                          <p:attrName>style.visibility</p:attrName>
                                        </p:attrNameLst>
                                      </p:cBhvr>
                                      <p:to>
                                        <p:strVal val="visible"/>
                                      </p:to>
                                    </p:set>
                                    <p:animEffect transition="in" filter="wipe(left)">
                                      <p:cBhvr>
                                        <p:cTn id="58" dur="500"/>
                                        <p:tgtEl>
                                          <p:spTgt spid="385"/>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378"/>
                                        </p:tgtEl>
                                        <p:attrNameLst>
                                          <p:attrName>style.visibility</p:attrName>
                                        </p:attrNameLst>
                                      </p:cBhvr>
                                      <p:to>
                                        <p:strVal val="visible"/>
                                      </p:to>
                                    </p:set>
                                    <p:animEffect transition="in" filter="wipe(left)">
                                      <p:cBhvr>
                                        <p:cTn id="63" dur="500"/>
                                        <p:tgtEl>
                                          <p:spTgt spid="378"/>
                                        </p:tgtEl>
                                      </p:cBhvr>
                                    </p:animEffect>
                                  </p:childTnLst>
                                </p:cTn>
                              </p:par>
                            </p:childTnLst>
                          </p:cTn>
                        </p:par>
                        <p:par>
                          <p:cTn id="64" fill="hold">
                            <p:stCondLst>
                              <p:cond delay="500"/>
                            </p:stCondLst>
                            <p:childTnLst>
                              <p:par>
                                <p:cTn id="65" presetID="22" presetClass="entr" presetSubtype="8" fill="hold" nodeType="afterEffect">
                                  <p:stCondLst>
                                    <p:cond delay="0"/>
                                  </p:stCondLst>
                                  <p:childTnLst>
                                    <p:set>
                                      <p:cBhvr>
                                        <p:cTn id="66" dur="1" fill="hold">
                                          <p:stCondLst>
                                            <p:cond delay="0"/>
                                          </p:stCondLst>
                                        </p:cTn>
                                        <p:tgtEl>
                                          <p:spTgt spid="379"/>
                                        </p:tgtEl>
                                        <p:attrNameLst>
                                          <p:attrName>style.visibility</p:attrName>
                                        </p:attrNameLst>
                                      </p:cBhvr>
                                      <p:to>
                                        <p:strVal val="visible"/>
                                      </p:to>
                                    </p:set>
                                    <p:animEffect transition="in" filter="wipe(left)">
                                      <p:cBhvr>
                                        <p:cTn id="67" dur="1000"/>
                                        <p:tgtEl>
                                          <p:spTgt spid="379"/>
                                        </p:tgtEl>
                                      </p:cBhvr>
                                    </p:animEffect>
                                  </p:childTnLst>
                                </p:cTn>
                              </p:par>
                              <p:par>
                                <p:cTn id="68" presetID="22" presetClass="entr" presetSubtype="2" fill="hold" nodeType="withEffect">
                                  <p:stCondLst>
                                    <p:cond delay="0"/>
                                  </p:stCondLst>
                                  <p:childTnLst>
                                    <p:set>
                                      <p:cBhvr>
                                        <p:cTn id="69" dur="1" fill="hold">
                                          <p:stCondLst>
                                            <p:cond delay="0"/>
                                          </p:stCondLst>
                                        </p:cTn>
                                        <p:tgtEl>
                                          <p:spTgt spid="380"/>
                                        </p:tgtEl>
                                        <p:attrNameLst>
                                          <p:attrName>style.visibility</p:attrName>
                                        </p:attrNameLst>
                                      </p:cBhvr>
                                      <p:to>
                                        <p:strVal val="visible"/>
                                      </p:to>
                                    </p:set>
                                    <p:animEffect transition="in" filter="wipe(right)">
                                      <p:cBhvr>
                                        <p:cTn id="70" dur="1000"/>
                                        <p:tgtEl>
                                          <p:spTgt spid="380"/>
                                        </p:tgtEl>
                                      </p:cBhvr>
                                    </p:animEffect>
                                  </p:childTnLst>
                                </p:cTn>
                              </p:par>
                              <p:par>
                                <p:cTn id="71" presetID="22" presetClass="entr" presetSubtype="8" fill="hold" nodeType="withEffect">
                                  <p:stCondLst>
                                    <p:cond delay="0"/>
                                  </p:stCondLst>
                                  <p:childTnLst>
                                    <p:set>
                                      <p:cBhvr>
                                        <p:cTn id="72" dur="1" fill="hold">
                                          <p:stCondLst>
                                            <p:cond delay="0"/>
                                          </p:stCondLst>
                                        </p:cTn>
                                        <p:tgtEl>
                                          <p:spTgt spid="381"/>
                                        </p:tgtEl>
                                        <p:attrNameLst>
                                          <p:attrName>style.visibility</p:attrName>
                                        </p:attrNameLst>
                                      </p:cBhvr>
                                      <p:to>
                                        <p:strVal val="visible"/>
                                      </p:to>
                                    </p:set>
                                    <p:animEffect transition="in" filter="wipe(left)">
                                      <p:cBhvr>
                                        <p:cTn id="73" dur="1000"/>
                                        <p:tgtEl>
                                          <p:spTgt spid="381"/>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nodeType="clickEffect">
                                  <p:stCondLst>
                                    <p:cond delay="0"/>
                                  </p:stCondLst>
                                  <p:childTnLst>
                                    <p:set>
                                      <p:cBhvr>
                                        <p:cTn id="77" dur="1" fill="hold">
                                          <p:stCondLst>
                                            <p:cond delay="0"/>
                                          </p:stCondLst>
                                        </p:cTn>
                                        <p:tgtEl>
                                          <p:spTgt spid="382"/>
                                        </p:tgtEl>
                                        <p:attrNameLst>
                                          <p:attrName>style.visibility</p:attrName>
                                        </p:attrNameLst>
                                      </p:cBhvr>
                                      <p:to>
                                        <p:strVal val="visible"/>
                                      </p:to>
                                    </p:set>
                                    <p:animEffect transition="in" filter="wipe(left)">
                                      <p:cBhvr>
                                        <p:cTn id="78" dur="500"/>
                                        <p:tgtEl>
                                          <p:spTgt spid="382"/>
                                        </p:tgtEl>
                                      </p:cBhvr>
                                    </p:animEffect>
                                  </p:childTnLst>
                                </p:cTn>
                              </p:par>
                            </p:childTnLst>
                          </p:cTn>
                        </p:par>
                        <p:par>
                          <p:cTn id="79" fill="hold">
                            <p:stCondLst>
                              <p:cond delay="500"/>
                            </p:stCondLst>
                            <p:childTnLst>
                              <p:par>
                                <p:cTn id="80" presetID="10" presetClass="entr" presetSubtype="0" fill="hold" grpId="0" nodeType="afterEffect">
                                  <p:stCondLst>
                                    <p:cond delay="0"/>
                                  </p:stCondLst>
                                  <p:iterate type="lt">
                                    <p:tmPct val="0"/>
                                  </p:iterate>
                                  <p:childTnLst>
                                    <p:set>
                                      <p:cBhvr>
                                        <p:cTn id="81" dur="1" fill="hold">
                                          <p:stCondLst>
                                            <p:cond delay="0"/>
                                          </p:stCondLst>
                                        </p:cTn>
                                        <p:tgtEl>
                                          <p:spTgt spid="391"/>
                                        </p:tgtEl>
                                        <p:attrNameLst>
                                          <p:attrName>style.visibility</p:attrName>
                                        </p:attrNameLst>
                                      </p:cBhvr>
                                      <p:to>
                                        <p:strVal val="visible"/>
                                      </p:to>
                                    </p:set>
                                    <p:animEffect transition="in" filter="fade">
                                      <p:cBhvr>
                                        <p:cTn id="82" dur="500"/>
                                        <p:tgtEl>
                                          <p:spTgt spid="391"/>
                                        </p:tgtEl>
                                      </p:cBhvr>
                                    </p:animEffect>
                                  </p:childTnLst>
                                </p:cTn>
                              </p:par>
                            </p:childTnLst>
                          </p:cTn>
                        </p:par>
                        <p:par>
                          <p:cTn id="83" fill="hold">
                            <p:stCondLst>
                              <p:cond delay="1000"/>
                            </p:stCondLst>
                            <p:childTnLst>
                              <p:par>
                                <p:cTn id="84" presetID="3" presetClass="emph" presetSubtype="2" fill="hold" grpId="1" nodeType="afterEffect">
                                  <p:stCondLst>
                                    <p:cond delay="0"/>
                                  </p:stCondLst>
                                  <p:iterate type="lt">
                                    <p:tmPct val="0"/>
                                  </p:iterate>
                                  <p:childTnLst>
                                    <p:animClr clrSpc="rgb" dir="cw">
                                      <p:cBhvr override="childStyle">
                                        <p:cTn id="85" dur="100" fill="hold"/>
                                        <p:tgtEl>
                                          <p:spTgt spid="391"/>
                                        </p:tgtEl>
                                        <p:attrNameLst>
                                          <p:attrName>style.color</p:attrName>
                                        </p:attrNameLst>
                                      </p:cBhvr>
                                      <p:to>
                                        <a:srgbClr val="FFFFFF"/>
                                      </p:to>
                                    </p:animClr>
                                  </p:childTnLst>
                                </p:cTn>
                              </p:par>
                            </p:childTnLst>
                          </p:cTn>
                        </p:par>
                        <p:par>
                          <p:cTn id="86" fill="hold">
                            <p:stCondLst>
                              <p:cond delay="1100"/>
                            </p:stCondLst>
                            <p:childTnLst>
                              <p:par>
                                <p:cTn id="87" presetID="3" presetClass="emph" presetSubtype="2" fill="hold" grpId="2" nodeType="afterEffect">
                                  <p:stCondLst>
                                    <p:cond delay="0"/>
                                  </p:stCondLst>
                                  <p:iterate type="lt">
                                    <p:tmPct val="0"/>
                                  </p:iterate>
                                  <p:childTnLst>
                                    <p:animClr clrSpc="rgb" dir="cw">
                                      <p:cBhvr override="childStyle">
                                        <p:cTn id="88" dur="100" fill="hold"/>
                                        <p:tgtEl>
                                          <p:spTgt spid="391"/>
                                        </p:tgtEl>
                                        <p:attrNameLst>
                                          <p:attrName>style.color</p:attrName>
                                        </p:attrNameLst>
                                      </p:cBhvr>
                                      <p:to>
                                        <a:srgbClr val="FF0000"/>
                                      </p:to>
                                    </p:animClr>
                                  </p:childTnLst>
                                </p:cTn>
                              </p:par>
                            </p:childTnLst>
                          </p:cTn>
                        </p:par>
                        <p:par>
                          <p:cTn id="89" fill="hold">
                            <p:stCondLst>
                              <p:cond delay="1200"/>
                            </p:stCondLst>
                            <p:childTnLst>
                              <p:par>
                                <p:cTn id="90" presetID="3" presetClass="emph" presetSubtype="2" fill="hold" grpId="3" nodeType="afterEffect">
                                  <p:stCondLst>
                                    <p:cond delay="0"/>
                                  </p:stCondLst>
                                  <p:iterate type="lt">
                                    <p:tmPct val="0"/>
                                  </p:iterate>
                                  <p:childTnLst>
                                    <p:animClr clrSpc="rgb" dir="cw">
                                      <p:cBhvr override="childStyle">
                                        <p:cTn id="91" dur="100" fill="hold"/>
                                        <p:tgtEl>
                                          <p:spTgt spid="391"/>
                                        </p:tgtEl>
                                        <p:attrNameLst>
                                          <p:attrName>style.color</p:attrName>
                                        </p:attrNameLst>
                                      </p:cBhvr>
                                      <p:to>
                                        <a:srgbClr val="FFFFFF"/>
                                      </p:to>
                                    </p:animClr>
                                  </p:childTnLst>
                                </p:cTn>
                              </p:par>
                            </p:childTnLst>
                          </p:cTn>
                        </p:par>
                        <p:par>
                          <p:cTn id="92" fill="hold">
                            <p:stCondLst>
                              <p:cond delay="1300"/>
                            </p:stCondLst>
                            <p:childTnLst>
                              <p:par>
                                <p:cTn id="93" presetID="3" presetClass="emph" presetSubtype="2" fill="hold" grpId="4" nodeType="afterEffect">
                                  <p:stCondLst>
                                    <p:cond delay="0"/>
                                  </p:stCondLst>
                                  <p:iterate type="lt">
                                    <p:tmPct val="0"/>
                                  </p:iterate>
                                  <p:childTnLst>
                                    <p:animClr clrSpc="rgb" dir="cw">
                                      <p:cBhvr override="childStyle">
                                        <p:cTn id="94" dur="100" fill="hold"/>
                                        <p:tgtEl>
                                          <p:spTgt spid="391"/>
                                        </p:tgtEl>
                                        <p:attrNameLst>
                                          <p:attrName>style.color</p:attrName>
                                        </p:attrNameLst>
                                      </p:cBhvr>
                                      <p:to>
                                        <a:srgbClr val="FF0000"/>
                                      </p:to>
                                    </p:animClr>
                                  </p:childTnLst>
                                </p:cTn>
                              </p:par>
                            </p:childTnLst>
                          </p:cTn>
                        </p:par>
                      </p:childTnLst>
                    </p:cTn>
                  </p:par>
                  <p:par>
                    <p:cTn id="95" fill="hold">
                      <p:stCondLst>
                        <p:cond delay="indefinite"/>
                      </p:stCondLst>
                      <p:childTnLst>
                        <p:par>
                          <p:cTn id="96" fill="hold">
                            <p:stCondLst>
                              <p:cond delay="0"/>
                            </p:stCondLst>
                            <p:childTnLst>
                              <p:par>
                                <p:cTn id="97" presetID="22" presetClass="entr" presetSubtype="1" fill="hold" nodeType="clickEffect">
                                  <p:stCondLst>
                                    <p:cond delay="0"/>
                                  </p:stCondLst>
                                  <p:childTnLst>
                                    <p:set>
                                      <p:cBhvr>
                                        <p:cTn id="98" dur="1" fill="hold">
                                          <p:stCondLst>
                                            <p:cond delay="0"/>
                                          </p:stCondLst>
                                        </p:cTn>
                                        <p:tgtEl>
                                          <p:spTgt spid="387"/>
                                        </p:tgtEl>
                                        <p:attrNameLst>
                                          <p:attrName>style.visibility</p:attrName>
                                        </p:attrNameLst>
                                      </p:cBhvr>
                                      <p:to>
                                        <p:strVal val="visible"/>
                                      </p:to>
                                    </p:set>
                                    <p:animEffect transition="in" filter="wipe(up)">
                                      <p:cBhvr>
                                        <p:cTn id="99" dur="500"/>
                                        <p:tgtEl>
                                          <p:spTgt spid="387"/>
                                        </p:tgtEl>
                                      </p:cBhvr>
                                    </p:animEffect>
                                  </p:childTnLst>
                                </p:cTn>
                              </p:par>
                            </p:childTnLst>
                          </p:cTn>
                        </p:par>
                        <p:par>
                          <p:cTn id="100" fill="hold">
                            <p:stCondLst>
                              <p:cond delay="500"/>
                            </p:stCondLst>
                            <p:childTnLst>
                              <p:par>
                                <p:cTn id="101" presetID="22" presetClass="entr" presetSubtype="8" fill="hold" nodeType="afterEffect">
                                  <p:stCondLst>
                                    <p:cond delay="0"/>
                                  </p:stCondLst>
                                  <p:childTnLst>
                                    <p:set>
                                      <p:cBhvr>
                                        <p:cTn id="102" dur="1" fill="hold">
                                          <p:stCondLst>
                                            <p:cond delay="0"/>
                                          </p:stCondLst>
                                        </p:cTn>
                                        <p:tgtEl>
                                          <p:spTgt spid="388"/>
                                        </p:tgtEl>
                                        <p:attrNameLst>
                                          <p:attrName>style.visibility</p:attrName>
                                        </p:attrNameLst>
                                      </p:cBhvr>
                                      <p:to>
                                        <p:strVal val="visible"/>
                                      </p:to>
                                    </p:set>
                                    <p:animEffect transition="in" filter="wipe(left)">
                                      <p:cBhvr>
                                        <p:cTn id="103" dur="500"/>
                                        <p:tgtEl>
                                          <p:spTgt spid="388"/>
                                        </p:tgtEl>
                                      </p:cBhvr>
                                    </p:animEffect>
                                  </p:childTnLst>
                                </p:cTn>
                              </p:par>
                              <p:par>
                                <p:cTn id="104" presetID="22" presetClass="entr" presetSubtype="2" fill="hold" nodeType="withEffect">
                                  <p:stCondLst>
                                    <p:cond delay="0"/>
                                  </p:stCondLst>
                                  <p:childTnLst>
                                    <p:set>
                                      <p:cBhvr>
                                        <p:cTn id="105" dur="1" fill="hold">
                                          <p:stCondLst>
                                            <p:cond delay="0"/>
                                          </p:stCondLst>
                                        </p:cTn>
                                        <p:tgtEl>
                                          <p:spTgt spid="389"/>
                                        </p:tgtEl>
                                        <p:attrNameLst>
                                          <p:attrName>style.visibility</p:attrName>
                                        </p:attrNameLst>
                                      </p:cBhvr>
                                      <p:to>
                                        <p:strVal val="visible"/>
                                      </p:to>
                                    </p:set>
                                    <p:animEffect transition="in" filter="wipe(right)">
                                      <p:cBhvr>
                                        <p:cTn id="106" dur="500"/>
                                        <p:tgtEl>
                                          <p:spTgt spid="389"/>
                                        </p:tgtEl>
                                      </p:cBhvr>
                                    </p:animEffect>
                                  </p:childTnLst>
                                </p:cTn>
                              </p:par>
                            </p:childTnLst>
                          </p:cTn>
                        </p:par>
                      </p:childTnLst>
                    </p:cTn>
                  </p:par>
                  <p:par>
                    <p:cTn id="107" fill="hold">
                      <p:stCondLst>
                        <p:cond delay="indefinite"/>
                      </p:stCondLst>
                      <p:childTnLst>
                        <p:par>
                          <p:cTn id="108" fill="hold">
                            <p:stCondLst>
                              <p:cond delay="0"/>
                            </p:stCondLst>
                            <p:childTnLst>
                              <p:par>
                                <p:cTn id="109" presetID="22" presetClass="entr" presetSubtype="8" fill="hold" nodeType="clickEffect">
                                  <p:stCondLst>
                                    <p:cond delay="0"/>
                                  </p:stCondLst>
                                  <p:childTnLst>
                                    <p:set>
                                      <p:cBhvr>
                                        <p:cTn id="110" dur="1" fill="hold">
                                          <p:stCondLst>
                                            <p:cond delay="0"/>
                                          </p:stCondLst>
                                        </p:cTn>
                                        <p:tgtEl>
                                          <p:spTgt spid="386"/>
                                        </p:tgtEl>
                                        <p:attrNameLst>
                                          <p:attrName>style.visibility</p:attrName>
                                        </p:attrNameLst>
                                      </p:cBhvr>
                                      <p:to>
                                        <p:strVal val="visible"/>
                                      </p:to>
                                    </p:set>
                                    <p:animEffect transition="in" filter="wipe(left)">
                                      <p:cBhvr>
                                        <p:cTn id="111" dur="500"/>
                                        <p:tgtEl>
                                          <p:spTgt spid="386"/>
                                        </p:tgtEl>
                                      </p:cBhvr>
                                    </p:animEffect>
                                  </p:childTnLst>
                                </p:cTn>
                              </p:par>
                            </p:childTnLst>
                          </p:cTn>
                        </p:par>
                        <p:par>
                          <p:cTn id="112" fill="hold">
                            <p:stCondLst>
                              <p:cond delay="500"/>
                            </p:stCondLst>
                            <p:childTnLst>
                              <p:par>
                                <p:cTn id="113" presetID="10" presetClass="entr" presetSubtype="0" fill="hold" grpId="0" nodeType="afterEffect">
                                  <p:stCondLst>
                                    <p:cond delay="0"/>
                                  </p:stCondLst>
                                  <p:childTnLst>
                                    <p:set>
                                      <p:cBhvr>
                                        <p:cTn id="114" dur="1" fill="hold">
                                          <p:stCondLst>
                                            <p:cond delay="0"/>
                                          </p:stCondLst>
                                        </p:cTn>
                                        <p:tgtEl>
                                          <p:spTgt spid="318"/>
                                        </p:tgtEl>
                                        <p:attrNameLst>
                                          <p:attrName>style.visibility</p:attrName>
                                        </p:attrNameLst>
                                      </p:cBhvr>
                                      <p:to>
                                        <p:strVal val="visible"/>
                                      </p:to>
                                    </p:set>
                                    <p:animEffect transition="in" filter="fade">
                                      <p:cBhvr>
                                        <p:cTn id="115" dur="500"/>
                                        <p:tgtEl>
                                          <p:spTgt spid="318"/>
                                        </p:tgtEl>
                                      </p:cBhvr>
                                    </p:animEffect>
                                  </p:childTnLst>
                                </p:cTn>
                              </p:par>
                            </p:childTnLst>
                          </p:cTn>
                        </p:par>
                        <p:par>
                          <p:cTn id="116" fill="hold">
                            <p:stCondLst>
                              <p:cond delay="1000"/>
                            </p:stCondLst>
                            <p:childTnLst>
                              <p:par>
                                <p:cTn id="117" presetID="3" presetClass="emph" presetSubtype="2" fill="hold" grpId="1" nodeType="afterEffect">
                                  <p:stCondLst>
                                    <p:cond delay="0"/>
                                  </p:stCondLst>
                                  <p:childTnLst>
                                    <p:animClr clrSpc="rgb" dir="cw">
                                      <p:cBhvr override="childStyle">
                                        <p:cTn id="118" dur="100" fill="hold"/>
                                        <p:tgtEl>
                                          <p:spTgt spid="318"/>
                                        </p:tgtEl>
                                        <p:attrNameLst>
                                          <p:attrName>style.color</p:attrName>
                                        </p:attrNameLst>
                                      </p:cBhvr>
                                      <p:to>
                                        <a:srgbClr val="FFFFFF"/>
                                      </p:to>
                                    </p:animClr>
                                  </p:childTnLst>
                                </p:cTn>
                              </p:par>
                            </p:childTnLst>
                          </p:cTn>
                        </p:par>
                        <p:par>
                          <p:cTn id="119" fill="hold">
                            <p:stCondLst>
                              <p:cond delay="1100"/>
                            </p:stCondLst>
                            <p:childTnLst>
                              <p:par>
                                <p:cTn id="120" presetID="3" presetClass="emph" presetSubtype="2" fill="hold" grpId="2" nodeType="afterEffect">
                                  <p:stCondLst>
                                    <p:cond delay="0"/>
                                  </p:stCondLst>
                                  <p:childTnLst>
                                    <p:animClr clrSpc="rgb" dir="cw">
                                      <p:cBhvr override="childStyle">
                                        <p:cTn id="121" dur="100" fill="hold"/>
                                        <p:tgtEl>
                                          <p:spTgt spid="318"/>
                                        </p:tgtEl>
                                        <p:attrNameLst>
                                          <p:attrName>style.color</p:attrName>
                                        </p:attrNameLst>
                                      </p:cBhvr>
                                      <p:to>
                                        <a:srgbClr val="FF0000"/>
                                      </p:to>
                                    </p:animClr>
                                  </p:childTnLst>
                                </p:cTn>
                              </p:par>
                            </p:childTnLst>
                          </p:cTn>
                        </p:par>
                        <p:par>
                          <p:cTn id="122" fill="hold">
                            <p:stCondLst>
                              <p:cond delay="1200"/>
                            </p:stCondLst>
                            <p:childTnLst>
                              <p:par>
                                <p:cTn id="123" presetID="3" presetClass="emph" presetSubtype="2" fill="hold" grpId="3" nodeType="afterEffect">
                                  <p:stCondLst>
                                    <p:cond delay="0"/>
                                  </p:stCondLst>
                                  <p:childTnLst>
                                    <p:animClr clrSpc="rgb" dir="cw">
                                      <p:cBhvr override="childStyle">
                                        <p:cTn id="124" dur="100" fill="hold"/>
                                        <p:tgtEl>
                                          <p:spTgt spid="318"/>
                                        </p:tgtEl>
                                        <p:attrNameLst>
                                          <p:attrName>style.color</p:attrName>
                                        </p:attrNameLst>
                                      </p:cBhvr>
                                      <p:to>
                                        <a:srgbClr val="FFFFFF"/>
                                      </p:to>
                                    </p:animClr>
                                  </p:childTnLst>
                                </p:cTn>
                              </p:par>
                            </p:childTnLst>
                          </p:cTn>
                        </p:par>
                        <p:par>
                          <p:cTn id="125" fill="hold">
                            <p:stCondLst>
                              <p:cond delay="1300"/>
                            </p:stCondLst>
                            <p:childTnLst>
                              <p:par>
                                <p:cTn id="126" presetID="3" presetClass="emph" presetSubtype="2" fill="hold" grpId="4" nodeType="afterEffect">
                                  <p:stCondLst>
                                    <p:cond delay="0"/>
                                  </p:stCondLst>
                                  <p:childTnLst>
                                    <p:animClr clrSpc="rgb" dir="cw">
                                      <p:cBhvr override="childStyle">
                                        <p:cTn id="127" dur="100" fill="hold"/>
                                        <p:tgtEl>
                                          <p:spTgt spid="318"/>
                                        </p:tgtEl>
                                        <p:attrNameLst>
                                          <p:attrName>style.color</p:attrName>
                                        </p:attrNameLst>
                                      </p:cBhvr>
                                      <p:to>
                                        <a:srgbClr val="FF0000"/>
                                      </p:to>
                                    </p:animClr>
                                  </p:childTnLst>
                                </p:cTn>
                              </p:par>
                            </p:childTnLst>
                          </p:cTn>
                        </p:par>
                      </p:childTnLst>
                    </p:cTn>
                  </p:par>
                  <p:par>
                    <p:cTn id="128" fill="hold">
                      <p:stCondLst>
                        <p:cond delay="indefinite"/>
                      </p:stCondLst>
                      <p:childTnLst>
                        <p:par>
                          <p:cTn id="129" fill="hold">
                            <p:stCondLst>
                              <p:cond delay="0"/>
                            </p:stCondLst>
                            <p:childTnLst>
                              <p:par>
                                <p:cTn id="130" presetID="22" presetClass="entr" presetSubtype="4" fill="hold" nodeType="clickEffect">
                                  <p:stCondLst>
                                    <p:cond delay="0"/>
                                  </p:stCondLst>
                                  <p:childTnLst>
                                    <p:set>
                                      <p:cBhvr>
                                        <p:cTn id="131" dur="1" fill="hold">
                                          <p:stCondLst>
                                            <p:cond delay="0"/>
                                          </p:stCondLst>
                                        </p:cTn>
                                        <p:tgtEl>
                                          <p:spTgt spid="392"/>
                                        </p:tgtEl>
                                        <p:attrNameLst>
                                          <p:attrName>style.visibility</p:attrName>
                                        </p:attrNameLst>
                                      </p:cBhvr>
                                      <p:to>
                                        <p:strVal val="visible"/>
                                      </p:to>
                                    </p:set>
                                    <p:animEffect transition="in" filter="wipe(down)">
                                      <p:cBhvr>
                                        <p:cTn id="132" dur="500"/>
                                        <p:tgtEl>
                                          <p:spTgt spid="39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3" repeatCount="indefinite" fill="hold" display="0">
                  <p:stCondLst>
                    <p:cond delay="indefinite"/>
                  </p:stCondLst>
                </p:cTn>
                <p:tgtEl>
                  <p:spTgt spid="114"/>
                </p:tgtEl>
              </p:cMediaNode>
            </p:video>
          </p:childTnLst>
        </p:cTn>
      </p:par>
    </p:tnLst>
    <p:bldLst>
      <p:bldP spid="178" grpId="0" animBg="1"/>
      <p:bldP spid="318" grpId="0"/>
      <p:bldP spid="318" grpId="1"/>
      <p:bldP spid="318" grpId="2"/>
      <p:bldP spid="318" grpId="3"/>
      <p:bldP spid="318" grpId="4"/>
      <p:bldP spid="391" grpId="0"/>
      <p:bldP spid="391" grpId="1"/>
      <p:bldP spid="391" grpId="2"/>
      <p:bldP spid="391" grpId="3"/>
      <p:bldP spid="391" grpId="4"/>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close up of a logo&#10;&#10;Description generated with high confidence">
            <a:extLst>
              <a:ext uri="{FF2B5EF4-FFF2-40B4-BE49-F238E27FC236}">
                <a16:creationId xmlns:a16="http://schemas.microsoft.com/office/drawing/2014/main" id="{55BB21C0-8697-4B0D-A613-8BF4653B72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3996" y="6148"/>
            <a:ext cx="10176344" cy="6802691"/>
          </a:xfrm>
          <a:prstGeom prst="rect">
            <a:avLst/>
          </a:prstGeom>
        </p:spPr>
      </p:pic>
      <p:pic>
        <p:nvPicPr>
          <p:cNvPr id="10" name="Picture 9" descr="A snow covered mountain&#10;&#10;Description generated with very high confidence">
            <a:extLst>
              <a:ext uri="{FF2B5EF4-FFF2-40B4-BE49-F238E27FC236}">
                <a16:creationId xmlns:a16="http://schemas.microsoft.com/office/drawing/2014/main" id="{D3A03A33-AEAB-47D5-BFB5-E4FB46BEDE55}"/>
              </a:ext>
            </a:extLst>
          </p:cNvPr>
          <p:cNvPicPr>
            <a:picLocks noChangeAspect="1"/>
          </p:cNvPicPr>
          <p:nvPr/>
        </p:nvPicPr>
        <p:blipFill>
          <a:blip r:embed="rId4">
            <a:extLst>
              <a:ext uri="{28A0092B-C50C-407E-A947-70E740481C1C}">
                <a14:useLocalDpi xmlns:a14="http://schemas.microsoft.com/office/drawing/2010/main" val="0"/>
              </a:ext>
            </a:extLst>
          </a:blip>
          <a:srcRect l="16853" t="7512" r="31707" b="1021"/>
          <a:stretch>
            <a:fillRect/>
          </a:stretch>
        </p:blipFill>
        <p:spPr>
          <a:xfrm rot="19859666">
            <a:off x="-1880706" y="-336983"/>
            <a:ext cx="5599863" cy="7497237"/>
          </a:xfrm>
          <a:custGeom>
            <a:avLst/>
            <a:gdLst>
              <a:gd name="connsiteX0" fmla="*/ 3516232 w 5599863"/>
              <a:gd name="connsiteY0" fmla="*/ 0 h 7497237"/>
              <a:gd name="connsiteX1" fmla="*/ 5599863 w 5599863"/>
              <a:gd name="connsiteY1" fmla="*/ 1155240 h 7497237"/>
              <a:gd name="connsiteX2" fmla="*/ 2083631 w 5599863"/>
              <a:gd name="connsiteY2" fmla="*/ 7497237 h 7497237"/>
              <a:gd name="connsiteX3" fmla="*/ 0 w 5599863"/>
              <a:gd name="connsiteY3" fmla="*/ 6341997 h 7497237"/>
            </a:gdLst>
            <a:ahLst/>
            <a:cxnLst>
              <a:cxn ang="0">
                <a:pos x="connsiteX0" y="connsiteY0"/>
              </a:cxn>
              <a:cxn ang="0">
                <a:pos x="connsiteX1" y="connsiteY1"/>
              </a:cxn>
              <a:cxn ang="0">
                <a:pos x="connsiteX2" y="connsiteY2"/>
              </a:cxn>
              <a:cxn ang="0">
                <a:pos x="connsiteX3" y="connsiteY3"/>
              </a:cxn>
            </a:cxnLst>
            <a:rect l="l" t="t" r="r" b="b"/>
            <a:pathLst>
              <a:path w="5599863" h="7497237">
                <a:moveTo>
                  <a:pt x="3516232" y="0"/>
                </a:moveTo>
                <a:lnTo>
                  <a:pt x="5599863" y="1155240"/>
                </a:lnTo>
                <a:lnTo>
                  <a:pt x="2083631" y="7497237"/>
                </a:lnTo>
                <a:lnTo>
                  <a:pt x="0" y="6341997"/>
                </a:lnTo>
                <a:close/>
              </a:path>
            </a:pathLst>
          </a:custGeom>
          <a:effectLst>
            <a:softEdge rad="165100"/>
          </a:effectLst>
        </p:spPr>
      </p:pic>
      <p:sp>
        <p:nvSpPr>
          <p:cNvPr id="4" name="Rectangle 3">
            <a:extLst>
              <a:ext uri="{FF2B5EF4-FFF2-40B4-BE49-F238E27FC236}">
                <a16:creationId xmlns:a16="http://schemas.microsoft.com/office/drawing/2014/main" id="{AD46441B-9DEC-4A37-940E-0EF7DED50B10}"/>
              </a:ext>
            </a:extLst>
          </p:cNvPr>
          <p:cNvSpPr/>
          <p:nvPr/>
        </p:nvSpPr>
        <p:spPr>
          <a:xfrm>
            <a:off x="7039606" y="-16780"/>
            <a:ext cx="5150734" cy="230832"/>
          </a:xfrm>
          <a:prstGeom prst="rect">
            <a:avLst/>
          </a:prstGeom>
        </p:spPr>
        <p:txBody>
          <a:bodyPr wrap="square">
            <a:spAutoFit/>
          </a:bodyPr>
          <a:lstStyle/>
          <a:p>
            <a:r>
              <a:rPr lang="de-DE" sz="900" dirty="0">
                <a:solidFill>
                  <a:srgbClr val="222222"/>
                </a:solidFill>
                <a:latin typeface="Arial" panose="020B0604020202020204" pitchFamily="34" charset="0"/>
                <a:cs typeface="Arial" panose="020B0604020202020204" pitchFamily="34" charset="0"/>
              </a:rPr>
              <a:t>Wolff, Julius. (</a:t>
            </a:r>
            <a:r>
              <a:rPr lang="de-DE" sz="900" b="1" dirty="0">
                <a:solidFill>
                  <a:srgbClr val="222222"/>
                </a:solidFill>
                <a:latin typeface="Arial" panose="020B0604020202020204" pitchFamily="34" charset="0"/>
                <a:cs typeface="Arial" panose="020B0604020202020204" pitchFamily="34" charset="0"/>
              </a:rPr>
              <a:t>1870</a:t>
            </a:r>
            <a:r>
              <a:rPr lang="de-DE" sz="900" dirty="0">
                <a:solidFill>
                  <a:srgbClr val="222222"/>
                </a:solidFill>
                <a:latin typeface="Arial" panose="020B0604020202020204" pitchFamily="34" charset="0"/>
                <a:cs typeface="Arial" panose="020B0604020202020204" pitchFamily="34" charset="0"/>
              </a:rPr>
              <a:t>)  </a:t>
            </a:r>
            <a:r>
              <a:rPr lang="de-DE" sz="900" i="1" dirty="0">
                <a:solidFill>
                  <a:srgbClr val="222222"/>
                </a:solidFill>
                <a:latin typeface="Arial" panose="020B0604020202020204" pitchFamily="34" charset="0"/>
                <a:cs typeface="Arial" panose="020B0604020202020204" pitchFamily="34" charset="0"/>
              </a:rPr>
              <a:t>Archiv für pathologische Anatomie und Physiologie und für klinische Medicin</a:t>
            </a:r>
            <a:endParaRPr lang="en-US" sz="9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FDEA6CF0-6428-4535-BF63-D2731342C679}"/>
              </a:ext>
            </a:extLst>
          </p:cNvPr>
          <p:cNvSpPr/>
          <p:nvPr/>
        </p:nvSpPr>
        <p:spPr>
          <a:xfrm>
            <a:off x="0" y="0"/>
            <a:ext cx="12203974" cy="6858000"/>
          </a:xfrm>
          <a:prstGeom prst="rect">
            <a:avLst/>
          </a:prstGeom>
          <a:gradFill>
            <a:gsLst>
              <a:gs pos="0">
                <a:srgbClr val="0073BB">
                  <a:alpha val="70000"/>
                </a:srgbClr>
              </a:gs>
              <a:gs pos="70000">
                <a:srgbClr val="0073BB">
                  <a:alpha val="70000"/>
                </a:srgbClr>
              </a:gs>
              <a:gs pos="100000">
                <a:srgbClr val="6798D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E23FB1D-BC42-EF4C-928E-3ABD709D0419}"/>
              </a:ext>
            </a:extLst>
          </p:cNvPr>
          <p:cNvSpPr txBox="1"/>
          <p:nvPr/>
        </p:nvSpPr>
        <p:spPr>
          <a:xfrm>
            <a:off x="195517" y="197271"/>
            <a:ext cx="11800967" cy="630942"/>
          </a:xfrm>
          <a:prstGeom prst="rect">
            <a:avLst/>
          </a:prstGeom>
          <a:noFill/>
        </p:spPr>
        <p:txBody>
          <a:bodyPr wrap="square" rtlCol="0">
            <a:spAutoFit/>
          </a:bodyPr>
          <a:lstStyle/>
          <a:p>
            <a:r>
              <a:rPr lang="en-US" sz="3500" b="1" dirty="0">
                <a:solidFill>
                  <a:schemeClr val="bg1"/>
                </a:solidFill>
                <a:latin typeface="Arial" panose="020B0604020202020204" pitchFamily="34" charset="0"/>
                <a:cs typeface="Arial" panose="020B0604020202020204" pitchFamily="34" charset="0"/>
              </a:rPr>
              <a:t>Background</a:t>
            </a:r>
            <a:endParaRPr lang="en-US" sz="2400" b="1" dirty="0">
              <a:solidFill>
                <a:schemeClr val="bg1"/>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D5C75899-7711-4A0E-B9FF-0A5C03494B94}"/>
              </a:ext>
            </a:extLst>
          </p:cNvPr>
          <p:cNvSpPr txBox="1"/>
          <p:nvPr/>
        </p:nvSpPr>
        <p:spPr>
          <a:xfrm>
            <a:off x="195517" y="828213"/>
            <a:ext cx="11800967" cy="1246495"/>
          </a:xfrm>
          <a:prstGeom prst="rect">
            <a:avLst/>
          </a:prstGeom>
          <a:noFill/>
        </p:spPr>
        <p:txBody>
          <a:bodyPr wrap="square" rtlCol="0">
            <a:spAutoFit/>
          </a:bodyPr>
          <a:lstStyle/>
          <a:p>
            <a:pPr marL="342900" indent="-342900" algn="just">
              <a:spcAft>
                <a:spcPts val="1200"/>
              </a:spcAft>
              <a:buAutoNum type="arabicPeriod"/>
            </a:pPr>
            <a:r>
              <a:rPr lang="en-US" sz="2500" b="1" dirty="0">
                <a:solidFill>
                  <a:schemeClr val="bg1"/>
                </a:solidFill>
                <a:latin typeface="Arial" panose="020B0604020202020204" pitchFamily="34" charset="0"/>
                <a:cs typeface="Arial" panose="020B0604020202020204" pitchFamily="34" charset="0"/>
              </a:rPr>
              <a:t>Wolff’s Law </a:t>
            </a:r>
            <a:r>
              <a:rPr lang="en-US" sz="2500" dirty="0">
                <a:solidFill>
                  <a:schemeClr val="bg1"/>
                </a:solidFill>
                <a:latin typeface="Arial" panose="020B0604020202020204" pitchFamily="34" charset="0"/>
                <a:cs typeface="Arial" panose="020B0604020202020204" pitchFamily="34" charset="0"/>
              </a:rPr>
              <a:t>showed that the </a:t>
            </a:r>
            <a:r>
              <a:rPr lang="en-US" sz="2500" b="1" dirty="0">
                <a:solidFill>
                  <a:schemeClr val="bg1"/>
                </a:solidFill>
                <a:latin typeface="Arial" panose="020B0604020202020204" pitchFamily="34" charset="0"/>
                <a:cs typeface="Arial" panose="020B0604020202020204" pitchFamily="34" charset="0"/>
              </a:rPr>
              <a:t>trabecular structure</a:t>
            </a:r>
            <a:r>
              <a:rPr lang="en-US" sz="2500" dirty="0">
                <a:solidFill>
                  <a:schemeClr val="bg1"/>
                </a:solidFill>
                <a:latin typeface="Arial" panose="020B0604020202020204" pitchFamily="34" charset="0"/>
                <a:cs typeface="Arial" panose="020B0604020202020204" pitchFamily="34" charset="0"/>
              </a:rPr>
              <a:t> of bone was closely related to its mechanical loading, which indicates that bone cells can sense the different force-direction, force-strength and force-type and respond to them differentially.</a:t>
            </a:r>
          </a:p>
        </p:txBody>
      </p:sp>
    </p:spTree>
    <p:extLst>
      <p:ext uri="{BB962C8B-B14F-4D97-AF65-F5344CB8AC3E}">
        <p14:creationId xmlns:p14="http://schemas.microsoft.com/office/powerpoint/2010/main" val="4148904366"/>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150"/>
                                        <p:tgtEl>
                                          <p:spTgt spid="10"/>
                                        </p:tgtEl>
                                      </p:cBhvr>
                                    </p:animEffect>
                                  </p:childTnLst>
                                </p:cTn>
                              </p:par>
                            </p:childTnLst>
                          </p:cTn>
                        </p:par>
                        <p:par>
                          <p:cTn id="8" fill="hold">
                            <p:stCondLst>
                              <p:cond delay="15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350"/>
                                        <p:tgtEl>
                                          <p:spTgt spid="3"/>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left)">
                                      <p:cBhvr>
                                        <p:cTn id="14" dur="500"/>
                                        <p:tgtEl>
                                          <p:spTgt spid="4"/>
                                        </p:tgtEl>
                                      </p:cBhvr>
                                    </p:animEffect>
                                  </p:childTnLst>
                                </p:cTn>
                              </p:par>
                            </p:childTnLst>
                          </p:cTn>
                        </p:par>
                        <p:par>
                          <p:cTn id="15" fill="hold">
                            <p:stCondLst>
                              <p:cond delay="650"/>
                            </p:stCondLst>
                            <p:childTnLst>
                              <p:par>
                                <p:cTn id="16" presetID="22" presetClass="entr" presetSubtype="8"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childTnLst>
                          </p:cTn>
                        </p:par>
                        <p:par>
                          <p:cTn id="19" fill="hold">
                            <p:stCondLst>
                              <p:cond delay="1150"/>
                            </p:stCondLst>
                            <p:childTnLst>
                              <p:par>
                                <p:cTn id="20" presetID="10"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par>
                          <p:cTn id="23" fill="hold">
                            <p:stCondLst>
                              <p:cond delay="1650"/>
                            </p:stCondLst>
                            <p:childTnLst>
                              <p:par>
                                <p:cTn id="24" presetID="22" presetClass="entr" presetSubtype="8"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left)">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now covered mountain&#10;&#10;Description generated with very high confidence">
            <a:extLst>
              <a:ext uri="{FF2B5EF4-FFF2-40B4-BE49-F238E27FC236}">
                <a16:creationId xmlns:a16="http://schemas.microsoft.com/office/drawing/2014/main" id="{D3A03A33-AEAB-47D5-BFB5-E4FB46BEDE55}"/>
              </a:ext>
            </a:extLst>
          </p:cNvPr>
          <p:cNvPicPr>
            <a:picLocks noChangeAspect="1"/>
          </p:cNvPicPr>
          <p:nvPr/>
        </p:nvPicPr>
        <p:blipFill>
          <a:blip r:embed="rId3">
            <a:extLst>
              <a:ext uri="{28A0092B-C50C-407E-A947-70E740481C1C}">
                <a14:useLocalDpi xmlns:a14="http://schemas.microsoft.com/office/drawing/2010/main" val="0"/>
              </a:ext>
            </a:extLst>
          </a:blip>
          <a:srcRect l="16853" t="7512" r="31707" b="1021"/>
          <a:stretch>
            <a:fillRect/>
          </a:stretch>
        </p:blipFill>
        <p:spPr>
          <a:xfrm rot="19859666">
            <a:off x="-1880706" y="-336983"/>
            <a:ext cx="5599863" cy="7497237"/>
          </a:xfrm>
          <a:custGeom>
            <a:avLst/>
            <a:gdLst>
              <a:gd name="connsiteX0" fmla="*/ 3516232 w 5599863"/>
              <a:gd name="connsiteY0" fmla="*/ 0 h 7497237"/>
              <a:gd name="connsiteX1" fmla="*/ 5599863 w 5599863"/>
              <a:gd name="connsiteY1" fmla="*/ 1155240 h 7497237"/>
              <a:gd name="connsiteX2" fmla="*/ 2083631 w 5599863"/>
              <a:gd name="connsiteY2" fmla="*/ 7497237 h 7497237"/>
              <a:gd name="connsiteX3" fmla="*/ 0 w 5599863"/>
              <a:gd name="connsiteY3" fmla="*/ 6341997 h 7497237"/>
            </a:gdLst>
            <a:ahLst/>
            <a:cxnLst>
              <a:cxn ang="0">
                <a:pos x="connsiteX0" y="connsiteY0"/>
              </a:cxn>
              <a:cxn ang="0">
                <a:pos x="connsiteX1" y="connsiteY1"/>
              </a:cxn>
              <a:cxn ang="0">
                <a:pos x="connsiteX2" y="connsiteY2"/>
              </a:cxn>
              <a:cxn ang="0">
                <a:pos x="connsiteX3" y="connsiteY3"/>
              </a:cxn>
            </a:cxnLst>
            <a:rect l="l" t="t" r="r" b="b"/>
            <a:pathLst>
              <a:path w="5599863" h="7497237">
                <a:moveTo>
                  <a:pt x="3516232" y="0"/>
                </a:moveTo>
                <a:lnTo>
                  <a:pt x="5599863" y="1155240"/>
                </a:lnTo>
                <a:lnTo>
                  <a:pt x="2083631" y="7497237"/>
                </a:lnTo>
                <a:lnTo>
                  <a:pt x="0" y="6341997"/>
                </a:lnTo>
                <a:close/>
              </a:path>
            </a:pathLst>
          </a:custGeom>
          <a:effectLst>
            <a:softEdge rad="165100"/>
          </a:effectLst>
        </p:spPr>
      </p:pic>
      <p:sp>
        <p:nvSpPr>
          <p:cNvPr id="5" name="Rectangle 4">
            <a:extLst>
              <a:ext uri="{FF2B5EF4-FFF2-40B4-BE49-F238E27FC236}">
                <a16:creationId xmlns:a16="http://schemas.microsoft.com/office/drawing/2014/main" id="{FDEA6CF0-6428-4535-BF63-D2731342C679}"/>
              </a:ext>
            </a:extLst>
          </p:cNvPr>
          <p:cNvSpPr/>
          <p:nvPr/>
        </p:nvSpPr>
        <p:spPr>
          <a:xfrm>
            <a:off x="0" y="0"/>
            <a:ext cx="12203974" cy="6858000"/>
          </a:xfrm>
          <a:prstGeom prst="rect">
            <a:avLst/>
          </a:prstGeom>
          <a:gradFill>
            <a:gsLst>
              <a:gs pos="0">
                <a:srgbClr val="0073BB">
                  <a:alpha val="70000"/>
                </a:srgbClr>
              </a:gs>
              <a:gs pos="70000">
                <a:srgbClr val="0073BB">
                  <a:alpha val="70000"/>
                </a:srgbClr>
              </a:gs>
              <a:gs pos="100000">
                <a:srgbClr val="6798D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E23FB1D-BC42-EF4C-928E-3ABD709D0419}"/>
              </a:ext>
            </a:extLst>
          </p:cNvPr>
          <p:cNvSpPr txBox="1"/>
          <p:nvPr/>
        </p:nvSpPr>
        <p:spPr>
          <a:xfrm>
            <a:off x="195517" y="197271"/>
            <a:ext cx="11800967" cy="630942"/>
          </a:xfrm>
          <a:prstGeom prst="rect">
            <a:avLst/>
          </a:prstGeom>
          <a:noFill/>
        </p:spPr>
        <p:txBody>
          <a:bodyPr wrap="square" rtlCol="0">
            <a:spAutoFit/>
          </a:bodyPr>
          <a:lstStyle/>
          <a:p>
            <a:r>
              <a:rPr lang="en-US" sz="3500" b="1" dirty="0">
                <a:solidFill>
                  <a:schemeClr val="bg1"/>
                </a:solidFill>
                <a:latin typeface="Arial" panose="020B0604020202020204" pitchFamily="34" charset="0"/>
                <a:cs typeface="Arial" panose="020B0604020202020204" pitchFamily="34" charset="0"/>
              </a:rPr>
              <a:t>Background</a:t>
            </a:r>
            <a:endParaRPr lang="en-US" sz="2400" b="1" dirty="0">
              <a:solidFill>
                <a:schemeClr val="bg1"/>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AF0CAB2B-4159-4F99-98B9-2F9606033A7A}"/>
              </a:ext>
            </a:extLst>
          </p:cNvPr>
          <p:cNvSpPr/>
          <p:nvPr/>
        </p:nvSpPr>
        <p:spPr>
          <a:xfrm>
            <a:off x="0" y="2030769"/>
            <a:ext cx="12190340" cy="4874127"/>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 up of a logo&#10;&#10;Description generated with high confidence">
            <a:extLst>
              <a:ext uri="{FF2B5EF4-FFF2-40B4-BE49-F238E27FC236}">
                <a16:creationId xmlns:a16="http://schemas.microsoft.com/office/drawing/2014/main" id="{55BB21C0-8697-4B0D-A613-8BF4653B72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2540" y="2057411"/>
            <a:ext cx="7107800" cy="4751428"/>
          </a:xfrm>
          <a:prstGeom prst="rect">
            <a:avLst/>
          </a:prstGeom>
        </p:spPr>
      </p:pic>
      <p:sp>
        <p:nvSpPr>
          <p:cNvPr id="4" name="Rectangle 3">
            <a:extLst>
              <a:ext uri="{FF2B5EF4-FFF2-40B4-BE49-F238E27FC236}">
                <a16:creationId xmlns:a16="http://schemas.microsoft.com/office/drawing/2014/main" id="{AD46441B-9DEC-4A37-940E-0EF7DED50B10}"/>
              </a:ext>
            </a:extLst>
          </p:cNvPr>
          <p:cNvSpPr/>
          <p:nvPr/>
        </p:nvSpPr>
        <p:spPr>
          <a:xfrm>
            <a:off x="6845749" y="1983873"/>
            <a:ext cx="5150734" cy="230832"/>
          </a:xfrm>
          <a:prstGeom prst="rect">
            <a:avLst/>
          </a:prstGeom>
        </p:spPr>
        <p:txBody>
          <a:bodyPr wrap="square">
            <a:spAutoFit/>
          </a:bodyPr>
          <a:lstStyle/>
          <a:p>
            <a:r>
              <a:rPr lang="de-DE" sz="900" dirty="0">
                <a:solidFill>
                  <a:srgbClr val="222222"/>
                </a:solidFill>
                <a:latin typeface="Arial" panose="020B0604020202020204" pitchFamily="34" charset="0"/>
                <a:cs typeface="Arial" panose="020B0604020202020204" pitchFamily="34" charset="0"/>
              </a:rPr>
              <a:t>Wolff, Julius. (</a:t>
            </a:r>
            <a:r>
              <a:rPr lang="de-DE" sz="900" b="1" dirty="0">
                <a:solidFill>
                  <a:srgbClr val="222222"/>
                </a:solidFill>
                <a:latin typeface="Arial" panose="020B0604020202020204" pitchFamily="34" charset="0"/>
                <a:cs typeface="Arial" panose="020B0604020202020204" pitchFamily="34" charset="0"/>
              </a:rPr>
              <a:t>1870</a:t>
            </a:r>
            <a:r>
              <a:rPr lang="de-DE" sz="900" dirty="0">
                <a:solidFill>
                  <a:srgbClr val="222222"/>
                </a:solidFill>
                <a:latin typeface="Arial" panose="020B0604020202020204" pitchFamily="34" charset="0"/>
                <a:cs typeface="Arial" panose="020B0604020202020204" pitchFamily="34" charset="0"/>
              </a:rPr>
              <a:t>)  </a:t>
            </a:r>
            <a:r>
              <a:rPr lang="de-DE" sz="900" i="1" dirty="0">
                <a:solidFill>
                  <a:srgbClr val="222222"/>
                </a:solidFill>
                <a:latin typeface="Arial" panose="020B0604020202020204" pitchFamily="34" charset="0"/>
                <a:cs typeface="Arial" panose="020B0604020202020204" pitchFamily="34" charset="0"/>
              </a:rPr>
              <a:t>Archiv für pathologische Anatomie und Physiologie und für klinische Medicin</a:t>
            </a:r>
            <a:endParaRPr lang="en-US" sz="900" dirty="0">
              <a:latin typeface="Arial" panose="020B0604020202020204" pitchFamily="34" charset="0"/>
              <a:cs typeface="Arial" panose="020B0604020202020204" pitchFamily="34" charset="0"/>
            </a:endParaRPr>
          </a:p>
        </p:txBody>
      </p:sp>
      <p:grpSp>
        <p:nvGrpSpPr>
          <p:cNvPr id="8" name="Group 7">
            <a:extLst>
              <a:ext uri="{FF2B5EF4-FFF2-40B4-BE49-F238E27FC236}">
                <a16:creationId xmlns:a16="http://schemas.microsoft.com/office/drawing/2014/main" id="{81779C96-9B7C-461D-9343-550EED6FC9BE}"/>
              </a:ext>
            </a:extLst>
          </p:cNvPr>
          <p:cNvGrpSpPr/>
          <p:nvPr/>
        </p:nvGrpSpPr>
        <p:grpSpPr>
          <a:xfrm>
            <a:off x="0" y="2403804"/>
            <a:ext cx="5321300" cy="3256652"/>
            <a:chOff x="0" y="2403804"/>
            <a:chExt cx="5321300" cy="3256652"/>
          </a:xfrm>
        </p:grpSpPr>
        <p:sp>
          <p:nvSpPr>
            <p:cNvPr id="7" name="Arrow: Down 6">
              <a:extLst>
                <a:ext uri="{FF2B5EF4-FFF2-40B4-BE49-F238E27FC236}">
                  <a16:creationId xmlns:a16="http://schemas.microsoft.com/office/drawing/2014/main" id="{729CC6FB-5029-4A86-8099-E6D754B9DBE3}"/>
                </a:ext>
              </a:extLst>
            </p:cNvPr>
            <p:cNvSpPr/>
            <p:nvPr/>
          </p:nvSpPr>
          <p:spPr>
            <a:xfrm rot="2745511">
              <a:off x="1451775" y="2647654"/>
              <a:ext cx="670560" cy="1632745"/>
            </a:xfrm>
            <a:prstGeom prst="downArrow">
              <a:avLst/>
            </a:prstGeom>
            <a:gradFill>
              <a:gsLst>
                <a:gs pos="0">
                  <a:schemeClr val="bg2">
                    <a:lumMod val="90000"/>
                  </a:schemeClr>
                </a:gs>
                <a:gs pos="10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98A49EF-8E06-40AC-A089-48F3BB9494CB}"/>
                </a:ext>
              </a:extLst>
            </p:cNvPr>
            <p:cNvSpPr txBox="1"/>
            <p:nvPr/>
          </p:nvSpPr>
          <p:spPr>
            <a:xfrm>
              <a:off x="2151380" y="2403804"/>
              <a:ext cx="3169920" cy="707886"/>
            </a:xfrm>
            <a:prstGeom prst="rect">
              <a:avLst/>
            </a:prstGeom>
            <a:noFill/>
          </p:spPr>
          <p:txBody>
            <a:bodyPr wrap="square" rtlCol="0">
              <a:spAutoFit/>
            </a:bodyPr>
            <a:lstStyle/>
            <a:p>
              <a:pPr algn="just">
                <a:spcAft>
                  <a:spcPts val="1200"/>
                </a:spcAft>
              </a:pPr>
              <a:r>
                <a:rPr lang="en-US" sz="4000" b="1" dirty="0">
                  <a:latin typeface="Arial" panose="020B0604020202020204" pitchFamily="34" charset="0"/>
                  <a:cs typeface="Arial" panose="020B0604020202020204" pitchFamily="34" charset="0"/>
                </a:rPr>
                <a:t>Wolff’s Law</a:t>
              </a:r>
            </a:p>
          </p:txBody>
        </p:sp>
        <p:sp>
          <p:nvSpPr>
            <p:cNvPr id="12" name="TextBox 11">
              <a:extLst>
                <a:ext uri="{FF2B5EF4-FFF2-40B4-BE49-F238E27FC236}">
                  <a16:creationId xmlns:a16="http://schemas.microsoft.com/office/drawing/2014/main" id="{59EE4B63-E6B6-4858-B08F-A307A5FCAEED}"/>
                </a:ext>
              </a:extLst>
            </p:cNvPr>
            <p:cNvSpPr txBox="1"/>
            <p:nvPr/>
          </p:nvSpPr>
          <p:spPr>
            <a:xfrm>
              <a:off x="0" y="3906130"/>
              <a:ext cx="5128260" cy="1754326"/>
            </a:xfrm>
            <a:prstGeom prst="rect">
              <a:avLst/>
            </a:prstGeom>
            <a:noFill/>
          </p:spPr>
          <p:txBody>
            <a:bodyPr wrap="square" rtlCol="0">
              <a:spAutoFit/>
            </a:bodyPr>
            <a:lstStyle/>
            <a:p>
              <a:pPr algn="just">
                <a:spcAft>
                  <a:spcPts val="1200"/>
                </a:spcAft>
              </a:pPr>
              <a:r>
                <a:rPr lang="en-US" sz="4000" b="1" dirty="0">
                  <a:latin typeface="Arial" panose="020B0604020202020204" pitchFamily="34" charset="0"/>
                  <a:cs typeface="Arial" panose="020B0604020202020204" pitchFamily="34" charset="0"/>
                </a:rPr>
                <a:t>Bone cells</a:t>
              </a:r>
            </a:p>
            <a:p>
              <a:pPr algn="just">
                <a:spcAft>
                  <a:spcPts val="1200"/>
                </a:spcAft>
              </a:pPr>
              <a:r>
                <a:rPr lang="en-US" sz="2400" b="1" dirty="0">
                  <a:latin typeface="Arial" panose="020B0604020202020204" pitchFamily="34" charset="0"/>
                  <a:cs typeface="Arial" panose="020B0604020202020204" pitchFamily="34" charset="0"/>
                </a:rPr>
                <a:t>sense different force-types,</a:t>
              </a:r>
            </a:p>
            <a:p>
              <a:pPr algn="just">
                <a:spcAft>
                  <a:spcPts val="1200"/>
                </a:spcAft>
              </a:pPr>
              <a:r>
                <a:rPr lang="en-US" sz="2400" b="1" dirty="0">
                  <a:latin typeface="Arial" panose="020B0604020202020204" pitchFamily="34" charset="0"/>
                  <a:cs typeface="Arial" panose="020B0604020202020204" pitchFamily="34" charset="0"/>
                </a:rPr>
                <a:t>and respond to them differentially</a:t>
              </a:r>
            </a:p>
          </p:txBody>
        </p:sp>
      </p:grpSp>
      <p:sp>
        <p:nvSpPr>
          <p:cNvPr id="16" name="TextBox 15">
            <a:extLst>
              <a:ext uri="{FF2B5EF4-FFF2-40B4-BE49-F238E27FC236}">
                <a16:creationId xmlns:a16="http://schemas.microsoft.com/office/drawing/2014/main" id="{D5C75899-7711-4A0E-B9FF-0A5C03494B94}"/>
              </a:ext>
            </a:extLst>
          </p:cNvPr>
          <p:cNvSpPr txBox="1"/>
          <p:nvPr/>
        </p:nvSpPr>
        <p:spPr>
          <a:xfrm>
            <a:off x="195517" y="828213"/>
            <a:ext cx="11800967" cy="861774"/>
          </a:xfrm>
          <a:prstGeom prst="rect">
            <a:avLst/>
          </a:prstGeom>
          <a:noFill/>
        </p:spPr>
        <p:txBody>
          <a:bodyPr wrap="square" rtlCol="0">
            <a:spAutoFit/>
          </a:bodyPr>
          <a:lstStyle/>
          <a:p>
            <a:pPr marL="342900" indent="-342900" algn="just">
              <a:spcAft>
                <a:spcPts val="1200"/>
              </a:spcAft>
              <a:buAutoNum type="arabicPeriod"/>
            </a:pPr>
            <a:r>
              <a:rPr lang="en-US" sz="2500" b="1" dirty="0">
                <a:solidFill>
                  <a:schemeClr val="bg1"/>
                </a:solidFill>
                <a:latin typeface="Arial" panose="020B0604020202020204" pitchFamily="34" charset="0"/>
                <a:cs typeface="Arial" panose="020B0604020202020204" pitchFamily="34" charset="0"/>
              </a:rPr>
              <a:t>Wolff’s Law </a:t>
            </a:r>
            <a:r>
              <a:rPr lang="en-US" sz="2500" dirty="0">
                <a:solidFill>
                  <a:schemeClr val="bg1"/>
                </a:solidFill>
                <a:latin typeface="Arial" panose="020B0604020202020204" pitchFamily="34" charset="0"/>
                <a:cs typeface="Arial" panose="020B0604020202020204" pitchFamily="34" charset="0"/>
              </a:rPr>
              <a:t>showed that the </a:t>
            </a:r>
            <a:r>
              <a:rPr lang="en-US" sz="2500" b="1" dirty="0">
                <a:solidFill>
                  <a:schemeClr val="bg1"/>
                </a:solidFill>
                <a:latin typeface="Arial" panose="020B0604020202020204" pitchFamily="34" charset="0"/>
                <a:cs typeface="Arial" panose="020B0604020202020204" pitchFamily="34" charset="0"/>
              </a:rPr>
              <a:t>trabecular structure </a:t>
            </a:r>
            <a:r>
              <a:rPr lang="en-US" sz="2500" dirty="0">
                <a:solidFill>
                  <a:schemeClr val="bg1"/>
                </a:solidFill>
                <a:latin typeface="Arial" panose="020B0604020202020204" pitchFamily="34" charset="0"/>
                <a:cs typeface="Arial" panose="020B0604020202020204" pitchFamily="34" charset="0"/>
              </a:rPr>
              <a:t>of bone was closely related to its mechanical loading.</a:t>
            </a:r>
          </a:p>
        </p:txBody>
      </p:sp>
    </p:spTree>
    <p:extLst>
      <p:ext uri="{BB962C8B-B14F-4D97-AF65-F5344CB8AC3E}">
        <p14:creationId xmlns:p14="http://schemas.microsoft.com/office/powerpoint/2010/main" val="25487535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logo&#10;&#10;Description generated with high confidence">
            <a:extLst>
              <a:ext uri="{FF2B5EF4-FFF2-40B4-BE49-F238E27FC236}">
                <a16:creationId xmlns:a16="http://schemas.microsoft.com/office/drawing/2014/main" id="{55BB21C0-8697-4B0D-A613-8BF4653B72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3996" y="6148"/>
            <a:ext cx="10176344" cy="6802691"/>
          </a:xfrm>
          <a:prstGeom prst="rect">
            <a:avLst/>
          </a:prstGeom>
        </p:spPr>
      </p:pic>
      <p:sp>
        <p:nvSpPr>
          <p:cNvPr id="4" name="Rectangle 3">
            <a:extLst>
              <a:ext uri="{FF2B5EF4-FFF2-40B4-BE49-F238E27FC236}">
                <a16:creationId xmlns:a16="http://schemas.microsoft.com/office/drawing/2014/main" id="{AD46441B-9DEC-4A37-940E-0EF7DED50B10}"/>
              </a:ext>
            </a:extLst>
          </p:cNvPr>
          <p:cNvSpPr/>
          <p:nvPr/>
        </p:nvSpPr>
        <p:spPr>
          <a:xfrm>
            <a:off x="7039606" y="-16780"/>
            <a:ext cx="5150734" cy="230832"/>
          </a:xfrm>
          <a:prstGeom prst="rect">
            <a:avLst/>
          </a:prstGeom>
        </p:spPr>
        <p:txBody>
          <a:bodyPr wrap="square">
            <a:spAutoFit/>
          </a:bodyPr>
          <a:lstStyle/>
          <a:p>
            <a:r>
              <a:rPr lang="de-DE" sz="900" dirty="0">
                <a:solidFill>
                  <a:srgbClr val="222222"/>
                </a:solidFill>
                <a:latin typeface="Arial" panose="020B0604020202020204" pitchFamily="34" charset="0"/>
                <a:cs typeface="Arial" panose="020B0604020202020204" pitchFamily="34" charset="0"/>
              </a:rPr>
              <a:t>Wolff, Julius. (</a:t>
            </a:r>
            <a:r>
              <a:rPr lang="de-DE" sz="900" b="1" dirty="0">
                <a:solidFill>
                  <a:srgbClr val="222222"/>
                </a:solidFill>
                <a:latin typeface="Arial" panose="020B0604020202020204" pitchFamily="34" charset="0"/>
                <a:cs typeface="Arial" panose="020B0604020202020204" pitchFamily="34" charset="0"/>
              </a:rPr>
              <a:t>1870</a:t>
            </a:r>
            <a:r>
              <a:rPr lang="de-DE" sz="900" dirty="0">
                <a:solidFill>
                  <a:srgbClr val="222222"/>
                </a:solidFill>
                <a:latin typeface="Arial" panose="020B0604020202020204" pitchFamily="34" charset="0"/>
                <a:cs typeface="Arial" panose="020B0604020202020204" pitchFamily="34" charset="0"/>
              </a:rPr>
              <a:t>)  </a:t>
            </a:r>
            <a:r>
              <a:rPr lang="de-DE" sz="900" i="1" dirty="0">
                <a:solidFill>
                  <a:srgbClr val="222222"/>
                </a:solidFill>
                <a:latin typeface="Arial" panose="020B0604020202020204" pitchFamily="34" charset="0"/>
                <a:cs typeface="Arial" panose="020B0604020202020204" pitchFamily="34" charset="0"/>
              </a:rPr>
              <a:t>Archiv für pathologische Anatomie und Physiologie und für klinische Medicin</a:t>
            </a:r>
            <a:endParaRPr lang="en-US" sz="9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FDEA6CF0-6428-4535-BF63-D2731342C679}"/>
              </a:ext>
            </a:extLst>
          </p:cNvPr>
          <p:cNvSpPr/>
          <p:nvPr/>
        </p:nvSpPr>
        <p:spPr>
          <a:xfrm>
            <a:off x="0" y="0"/>
            <a:ext cx="12203974" cy="6858000"/>
          </a:xfrm>
          <a:prstGeom prst="rect">
            <a:avLst/>
          </a:prstGeom>
          <a:gradFill>
            <a:gsLst>
              <a:gs pos="0">
                <a:srgbClr val="0073BB">
                  <a:alpha val="70000"/>
                </a:srgbClr>
              </a:gs>
              <a:gs pos="70000">
                <a:srgbClr val="0073BB">
                  <a:alpha val="70000"/>
                </a:srgbClr>
              </a:gs>
              <a:gs pos="100000">
                <a:srgbClr val="6798D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E23FB1D-BC42-EF4C-928E-3ABD709D0419}"/>
              </a:ext>
            </a:extLst>
          </p:cNvPr>
          <p:cNvSpPr txBox="1"/>
          <p:nvPr/>
        </p:nvSpPr>
        <p:spPr>
          <a:xfrm>
            <a:off x="195517" y="197271"/>
            <a:ext cx="11800967" cy="630942"/>
          </a:xfrm>
          <a:prstGeom prst="rect">
            <a:avLst/>
          </a:prstGeom>
          <a:noFill/>
        </p:spPr>
        <p:txBody>
          <a:bodyPr wrap="square" rtlCol="0">
            <a:spAutoFit/>
          </a:bodyPr>
          <a:lstStyle/>
          <a:p>
            <a:r>
              <a:rPr lang="en-US" sz="3500" b="1" dirty="0">
                <a:solidFill>
                  <a:schemeClr val="bg1"/>
                </a:solidFill>
                <a:latin typeface="Arial" panose="020B0604020202020204" pitchFamily="34" charset="0"/>
                <a:cs typeface="Arial" panose="020B0604020202020204" pitchFamily="34" charset="0"/>
              </a:rPr>
              <a:t>Background</a:t>
            </a:r>
            <a:endParaRPr lang="en-US" sz="2400" b="1" dirty="0">
              <a:solidFill>
                <a:schemeClr val="bg1"/>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D5C75899-7711-4A0E-B9FF-0A5C03494B94}"/>
              </a:ext>
            </a:extLst>
          </p:cNvPr>
          <p:cNvSpPr txBox="1"/>
          <p:nvPr/>
        </p:nvSpPr>
        <p:spPr>
          <a:xfrm>
            <a:off x="195517" y="828213"/>
            <a:ext cx="11800967" cy="861774"/>
          </a:xfrm>
          <a:prstGeom prst="rect">
            <a:avLst/>
          </a:prstGeom>
          <a:noFill/>
        </p:spPr>
        <p:txBody>
          <a:bodyPr wrap="square" rtlCol="0">
            <a:spAutoFit/>
          </a:bodyPr>
          <a:lstStyle/>
          <a:p>
            <a:pPr marL="342900" indent="-342900" algn="just">
              <a:spcAft>
                <a:spcPts val="1200"/>
              </a:spcAft>
              <a:buAutoNum type="arabicPeriod"/>
            </a:pPr>
            <a:r>
              <a:rPr lang="en-US" sz="2500" dirty="0">
                <a:solidFill>
                  <a:schemeClr val="bg1"/>
                </a:solidFill>
                <a:latin typeface="Arial" panose="020B0604020202020204" pitchFamily="34" charset="0"/>
                <a:cs typeface="Arial" panose="020B0604020202020204" pitchFamily="34" charset="0"/>
              </a:rPr>
              <a:t>Wolff’s Law showed that the trabecular structure of bone was closely related to its mechanical loading.</a:t>
            </a:r>
          </a:p>
        </p:txBody>
      </p:sp>
      <p:sp>
        <p:nvSpPr>
          <p:cNvPr id="12" name="Rectangle 11">
            <a:extLst>
              <a:ext uri="{FF2B5EF4-FFF2-40B4-BE49-F238E27FC236}">
                <a16:creationId xmlns:a16="http://schemas.microsoft.com/office/drawing/2014/main" id="{2D18DF16-75A9-4C17-A907-F8E8AC00011D}"/>
              </a:ext>
            </a:extLst>
          </p:cNvPr>
          <p:cNvSpPr/>
          <p:nvPr/>
        </p:nvSpPr>
        <p:spPr>
          <a:xfrm>
            <a:off x="-2" y="2167051"/>
            <a:ext cx="12203973" cy="4690948"/>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Picture 9" descr="A snow covered mountain&#10;&#10;Description generated with very high confidence">
            <a:extLst>
              <a:ext uri="{FF2B5EF4-FFF2-40B4-BE49-F238E27FC236}">
                <a16:creationId xmlns:a16="http://schemas.microsoft.com/office/drawing/2014/main" id="{D3A03A33-AEAB-47D5-BFB5-E4FB46BEDE55}"/>
              </a:ext>
            </a:extLst>
          </p:cNvPr>
          <p:cNvPicPr>
            <a:picLocks noChangeAspect="1"/>
          </p:cNvPicPr>
          <p:nvPr/>
        </p:nvPicPr>
        <p:blipFill>
          <a:blip r:embed="rId4">
            <a:extLst>
              <a:ext uri="{28A0092B-C50C-407E-A947-70E740481C1C}">
                <a14:useLocalDpi xmlns:a14="http://schemas.microsoft.com/office/drawing/2010/main" val="0"/>
              </a:ext>
            </a:extLst>
          </a:blip>
          <a:srcRect l="16853" t="7512" r="31707" b="1021"/>
          <a:stretch>
            <a:fillRect/>
          </a:stretch>
        </p:blipFill>
        <p:spPr>
          <a:xfrm rot="3659666">
            <a:off x="1533127" y="-1832735"/>
            <a:ext cx="9072803" cy="12146895"/>
          </a:xfrm>
          <a:custGeom>
            <a:avLst/>
            <a:gdLst>
              <a:gd name="connsiteX0" fmla="*/ 3516232 w 5599863"/>
              <a:gd name="connsiteY0" fmla="*/ 0 h 7497237"/>
              <a:gd name="connsiteX1" fmla="*/ 5599863 w 5599863"/>
              <a:gd name="connsiteY1" fmla="*/ 1155240 h 7497237"/>
              <a:gd name="connsiteX2" fmla="*/ 2083631 w 5599863"/>
              <a:gd name="connsiteY2" fmla="*/ 7497237 h 7497237"/>
              <a:gd name="connsiteX3" fmla="*/ 0 w 5599863"/>
              <a:gd name="connsiteY3" fmla="*/ 6341997 h 7497237"/>
            </a:gdLst>
            <a:ahLst/>
            <a:cxnLst>
              <a:cxn ang="0">
                <a:pos x="connsiteX0" y="connsiteY0"/>
              </a:cxn>
              <a:cxn ang="0">
                <a:pos x="connsiteX1" y="connsiteY1"/>
              </a:cxn>
              <a:cxn ang="0">
                <a:pos x="connsiteX2" y="connsiteY2"/>
              </a:cxn>
              <a:cxn ang="0">
                <a:pos x="connsiteX3" y="connsiteY3"/>
              </a:cxn>
            </a:cxnLst>
            <a:rect l="l" t="t" r="r" b="b"/>
            <a:pathLst>
              <a:path w="5599863" h="7497237">
                <a:moveTo>
                  <a:pt x="3516232" y="0"/>
                </a:moveTo>
                <a:lnTo>
                  <a:pt x="5599863" y="1155240"/>
                </a:lnTo>
                <a:lnTo>
                  <a:pt x="2083631" y="7497237"/>
                </a:lnTo>
                <a:lnTo>
                  <a:pt x="0" y="6341997"/>
                </a:lnTo>
                <a:close/>
              </a:path>
            </a:pathLst>
          </a:custGeom>
          <a:effectLst>
            <a:softEdge rad="165100"/>
          </a:effectLst>
        </p:spPr>
      </p:pic>
      <p:sp>
        <p:nvSpPr>
          <p:cNvPr id="11" name="Title 3">
            <a:extLst>
              <a:ext uri="{FF2B5EF4-FFF2-40B4-BE49-F238E27FC236}">
                <a16:creationId xmlns:a16="http://schemas.microsoft.com/office/drawing/2014/main" id="{D508A281-1303-424B-BE2E-ECE7FD6CC2F6}"/>
              </a:ext>
            </a:extLst>
          </p:cNvPr>
          <p:cNvSpPr txBox="1">
            <a:spLocks/>
          </p:cNvSpPr>
          <p:nvPr/>
        </p:nvSpPr>
        <p:spPr>
          <a:xfrm>
            <a:off x="162447" y="6070922"/>
            <a:ext cx="11814163" cy="589807"/>
          </a:xfrm>
          <a:prstGeom prst="rect">
            <a:avLst/>
          </a:prstGeom>
        </p:spPr>
        <p:txBody>
          <a:bodyPr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chemeClr val="bg2">
                    <a:lumMod val="90000"/>
                  </a:schemeClr>
                </a:solidFill>
                <a:latin typeface="Arial" panose="020B0604020202020204" pitchFamily="34" charset="0"/>
                <a:cs typeface="Arial" panose="020B0604020202020204" pitchFamily="34" charset="0"/>
              </a:rPr>
              <a:t>Osteocyte is the major sensor for mechanical loading</a:t>
            </a:r>
            <a:endParaRPr lang="en-US" altLang="zh-CN" sz="3200" b="1" dirty="0">
              <a:solidFill>
                <a:schemeClr val="bg2">
                  <a:lumMod val="9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5221603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logo&#10;&#10;Description generated with high confidence">
            <a:extLst>
              <a:ext uri="{FF2B5EF4-FFF2-40B4-BE49-F238E27FC236}">
                <a16:creationId xmlns:a16="http://schemas.microsoft.com/office/drawing/2014/main" id="{55BB21C0-8697-4B0D-A613-8BF4653B72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3996" y="6148"/>
            <a:ext cx="10176344" cy="6802691"/>
          </a:xfrm>
          <a:prstGeom prst="rect">
            <a:avLst/>
          </a:prstGeom>
        </p:spPr>
      </p:pic>
      <p:pic>
        <p:nvPicPr>
          <p:cNvPr id="10" name="Picture 9" descr="A snow covered mountain&#10;&#10;Description generated with very high confidence">
            <a:extLst>
              <a:ext uri="{FF2B5EF4-FFF2-40B4-BE49-F238E27FC236}">
                <a16:creationId xmlns:a16="http://schemas.microsoft.com/office/drawing/2014/main" id="{D3A03A33-AEAB-47D5-BFB5-E4FB46BEDE55}"/>
              </a:ext>
            </a:extLst>
          </p:cNvPr>
          <p:cNvPicPr>
            <a:picLocks noChangeAspect="1"/>
          </p:cNvPicPr>
          <p:nvPr/>
        </p:nvPicPr>
        <p:blipFill>
          <a:blip r:embed="rId4">
            <a:extLst>
              <a:ext uri="{28A0092B-C50C-407E-A947-70E740481C1C}">
                <a14:useLocalDpi xmlns:a14="http://schemas.microsoft.com/office/drawing/2010/main" val="0"/>
              </a:ext>
            </a:extLst>
          </a:blip>
          <a:srcRect l="16853" t="7512" r="31707" b="1021"/>
          <a:stretch>
            <a:fillRect/>
          </a:stretch>
        </p:blipFill>
        <p:spPr>
          <a:xfrm rot="19859666">
            <a:off x="-1880706" y="-336983"/>
            <a:ext cx="5599863" cy="7497237"/>
          </a:xfrm>
          <a:custGeom>
            <a:avLst/>
            <a:gdLst>
              <a:gd name="connsiteX0" fmla="*/ 3516232 w 5599863"/>
              <a:gd name="connsiteY0" fmla="*/ 0 h 7497237"/>
              <a:gd name="connsiteX1" fmla="*/ 5599863 w 5599863"/>
              <a:gd name="connsiteY1" fmla="*/ 1155240 h 7497237"/>
              <a:gd name="connsiteX2" fmla="*/ 2083631 w 5599863"/>
              <a:gd name="connsiteY2" fmla="*/ 7497237 h 7497237"/>
              <a:gd name="connsiteX3" fmla="*/ 0 w 5599863"/>
              <a:gd name="connsiteY3" fmla="*/ 6341997 h 7497237"/>
            </a:gdLst>
            <a:ahLst/>
            <a:cxnLst>
              <a:cxn ang="0">
                <a:pos x="connsiteX0" y="connsiteY0"/>
              </a:cxn>
              <a:cxn ang="0">
                <a:pos x="connsiteX1" y="connsiteY1"/>
              </a:cxn>
              <a:cxn ang="0">
                <a:pos x="connsiteX2" y="connsiteY2"/>
              </a:cxn>
              <a:cxn ang="0">
                <a:pos x="connsiteX3" y="connsiteY3"/>
              </a:cxn>
            </a:cxnLst>
            <a:rect l="l" t="t" r="r" b="b"/>
            <a:pathLst>
              <a:path w="5599863" h="7497237">
                <a:moveTo>
                  <a:pt x="3516232" y="0"/>
                </a:moveTo>
                <a:lnTo>
                  <a:pt x="5599863" y="1155240"/>
                </a:lnTo>
                <a:lnTo>
                  <a:pt x="2083631" y="7497237"/>
                </a:lnTo>
                <a:lnTo>
                  <a:pt x="0" y="6341997"/>
                </a:lnTo>
                <a:close/>
              </a:path>
            </a:pathLst>
          </a:custGeom>
          <a:effectLst>
            <a:softEdge rad="165100"/>
          </a:effectLst>
        </p:spPr>
      </p:pic>
      <p:sp>
        <p:nvSpPr>
          <p:cNvPr id="4" name="Rectangle 3">
            <a:extLst>
              <a:ext uri="{FF2B5EF4-FFF2-40B4-BE49-F238E27FC236}">
                <a16:creationId xmlns:a16="http://schemas.microsoft.com/office/drawing/2014/main" id="{AD46441B-9DEC-4A37-940E-0EF7DED50B10}"/>
              </a:ext>
            </a:extLst>
          </p:cNvPr>
          <p:cNvSpPr/>
          <p:nvPr/>
        </p:nvSpPr>
        <p:spPr>
          <a:xfrm>
            <a:off x="7039606" y="-16780"/>
            <a:ext cx="5150734" cy="230832"/>
          </a:xfrm>
          <a:prstGeom prst="rect">
            <a:avLst/>
          </a:prstGeom>
        </p:spPr>
        <p:txBody>
          <a:bodyPr wrap="square">
            <a:spAutoFit/>
          </a:bodyPr>
          <a:lstStyle/>
          <a:p>
            <a:r>
              <a:rPr lang="de-DE" sz="900" dirty="0">
                <a:solidFill>
                  <a:srgbClr val="222222"/>
                </a:solidFill>
                <a:latin typeface="Arial" panose="020B0604020202020204" pitchFamily="34" charset="0"/>
                <a:cs typeface="Arial" panose="020B0604020202020204" pitchFamily="34" charset="0"/>
              </a:rPr>
              <a:t>Wolff, Julius. (</a:t>
            </a:r>
            <a:r>
              <a:rPr lang="de-DE" sz="900" b="1" dirty="0">
                <a:solidFill>
                  <a:srgbClr val="222222"/>
                </a:solidFill>
                <a:latin typeface="Arial" panose="020B0604020202020204" pitchFamily="34" charset="0"/>
                <a:cs typeface="Arial" panose="020B0604020202020204" pitchFamily="34" charset="0"/>
              </a:rPr>
              <a:t>1870</a:t>
            </a:r>
            <a:r>
              <a:rPr lang="de-DE" sz="900" dirty="0">
                <a:solidFill>
                  <a:srgbClr val="222222"/>
                </a:solidFill>
                <a:latin typeface="Arial" panose="020B0604020202020204" pitchFamily="34" charset="0"/>
                <a:cs typeface="Arial" panose="020B0604020202020204" pitchFamily="34" charset="0"/>
              </a:rPr>
              <a:t>)  </a:t>
            </a:r>
            <a:r>
              <a:rPr lang="de-DE" sz="900" i="1" dirty="0">
                <a:solidFill>
                  <a:srgbClr val="222222"/>
                </a:solidFill>
                <a:latin typeface="Arial" panose="020B0604020202020204" pitchFamily="34" charset="0"/>
                <a:cs typeface="Arial" panose="020B0604020202020204" pitchFamily="34" charset="0"/>
              </a:rPr>
              <a:t>Archiv für pathologische Anatomie und Physiologie und für klinische Medicin</a:t>
            </a:r>
            <a:endParaRPr lang="en-US" sz="9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FDEA6CF0-6428-4535-BF63-D2731342C679}"/>
              </a:ext>
            </a:extLst>
          </p:cNvPr>
          <p:cNvSpPr/>
          <p:nvPr/>
        </p:nvSpPr>
        <p:spPr>
          <a:xfrm>
            <a:off x="0" y="0"/>
            <a:ext cx="12203974" cy="6858000"/>
          </a:xfrm>
          <a:prstGeom prst="rect">
            <a:avLst/>
          </a:prstGeom>
          <a:gradFill>
            <a:gsLst>
              <a:gs pos="0">
                <a:srgbClr val="0073BB">
                  <a:alpha val="70000"/>
                </a:srgbClr>
              </a:gs>
              <a:gs pos="70000">
                <a:srgbClr val="0073BB">
                  <a:alpha val="70000"/>
                </a:srgbClr>
              </a:gs>
              <a:gs pos="100000">
                <a:srgbClr val="6798D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E23FB1D-BC42-EF4C-928E-3ABD709D0419}"/>
              </a:ext>
            </a:extLst>
          </p:cNvPr>
          <p:cNvSpPr txBox="1"/>
          <p:nvPr/>
        </p:nvSpPr>
        <p:spPr>
          <a:xfrm>
            <a:off x="195517" y="197271"/>
            <a:ext cx="11800967" cy="1200329"/>
          </a:xfrm>
          <a:prstGeom prst="rect">
            <a:avLst/>
          </a:prstGeom>
          <a:noFill/>
        </p:spPr>
        <p:txBody>
          <a:bodyPr wrap="square" rtlCol="0">
            <a:spAutoFit/>
          </a:bodyPr>
          <a:lstStyle/>
          <a:p>
            <a:r>
              <a:rPr lang="en-US" sz="7200" b="1" dirty="0">
                <a:solidFill>
                  <a:schemeClr val="bg1"/>
                </a:solidFill>
                <a:latin typeface="Arial" panose="020B0604020202020204" pitchFamily="34" charset="0"/>
                <a:cs typeface="Arial" panose="020B0604020202020204" pitchFamily="34" charset="0"/>
              </a:rPr>
              <a:t>Objective</a:t>
            </a:r>
            <a:endParaRPr lang="en-US" sz="6000" b="1" dirty="0">
              <a:solidFill>
                <a:schemeClr val="bg1"/>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469C0AE1-9962-4893-B5E0-69E27959DC06}"/>
              </a:ext>
            </a:extLst>
          </p:cNvPr>
          <p:cNvSpPr/>
          <p:nvPr/>
        </p:nvSpPr>
        <p:spPr>
          <a:xfrm>
            <a:off x="-5986" y="3058159"/>
            <a:ext cx="12203973" cy="214376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TextBox 15">
            <a:extLst>
              <a:ext uri="{FF2B5EF4-FFF2-40B4-BE49-F238E27FC236}">
                <a16:creationId xmlns:a16="http://schemas.microsoft.com/office/drawing/2014/main" id="{D5C75899-7711-4A0E-B9FF-0A5C03494B94}"/>
              </a:ext>
            </a:extLst>
          </p:cNvPr>
          <p:cNvSpPr txBox="1"/>
          <p:nvPr/>
        </p:nvSpPr>
        <p:spPr>
          <a:xfrm>
            <a:off x="195517" y="3452931"/>
            <a:ext cx="11800967" cy="1354217"/>
          </a:xfrm>
          <a:prstGeom prst="rect">
            <a:avLst/>
          </a:prstGeom>
          <a:noFill/>
        </p:spPr>
        <p:txBody>
          <a:bodyPr wrap="square" rtlCol="0">
            <a:spAutoFit/>
          </a:bodyPr>
          <a:lstStyle/>
          <a:p>
            <a:pPr algn="ctr">
              <a:spcAft>
                <a:spcPts val="1200"/>
              </a:spcAft>
            </a:pPr>
            <a:r>
              <a:rPr lang="en-US" sz="3600" dirty="0">
                <a:latin typeface="Arial" panose="020B0604020202020204" pitchFamily="34" charset="0"/>
                <a:cs typeface="Arial" panose="020B0604020202020204" pitchFamily="34" charset="0"/>
              </a:rPr>
              <a:t>What genes are most sensitive to mechanical loading?</a:t>
            </a:r>
          </a:p>
          <a:p>
            <a:pPr algn="ctr">
              <a:spcAft>
                <a:spcPts val="1200"/>
              </a:spcAft>
            </a:pPr>
            <a:r>
              <a:rPr lang="en-US" sz="3600" dirty="0">
                <a:latin typeface="Arial" panose="020B0604020202020204" pitchFamily="34" charset="0"/>
                <a:cs typeface="Arial" panose="020B0604020202020204" pitchFamily="34" charset="0"/>
              </a:rPr>
              <a:t>How do these genes impact the bone metabolism?</a:t>
            </a:r>
          </a:p>
        </p:txBody>
      </p:sp>
      <p:sp>
        <p:nvSpPr>
          <p:cNvPr id="9" name="TextBox 8">
            <a:extLst>
              <a:ext uri="{FF2B5EF4-FFF2-40B4-BE49-F238E27FC236}">
                <a16:creationId xmlns:a16="http://schemas.microsoft.com/office/drawing/2014/main" id="{F6A5F254-D571-4D0E-BF9D-45377E77FAB4}"/>
              </a:ext>
            </a:extLst>
          </p:cNvPr>
          <p:cNvSpPr txBox="1"/>
          <p:nvPr/>
        </p:nvSpPr>
        <p:spPr>
          <a:xfrm>
            <a:off x="195517" y="2411828"/>
            <a:ext cx="11800967" cy="646331"/>
          </a:xfrm>
          <a:prstGeom prst="rect">
            <a:avLst/>
          </a:prstGeom>
          <a:noFill/>
        </p:spPr>
        <p:txBody>
          <a:bodyPr wrap="square" rtlCol="0">
            <a:spAutoFit/>
          </a:bodyPr>
          <a:lstStyle/>
          <a:p>
            <a:pPr algn="ctr">
              <a:spcAft>
                <a:spcPts val="1200"/>
              </a:spcAft>
            </a:pPr>
            <a:r>
              <a:rPr lang="en-US" sz="3600" b="1" dirty="0">
                <a:solidFill>
                  <a:schemeClr val="bg1"/>
                </a:solidFill>
                <a:latin typeface="Arial" panose="020B0604020202020204" pitchFamily="34" charset="0"/>
                <a:cs typeface="Arial" panose="020B0604020202020204" pitchFamily="34" charset="0"/>
              </a:rPr>
              <a:t>In Osteocytes:</a:t>
            </a:r>
          </a:p>
        </p:txBody>
      </p:sp>
    </p:spTree>
    <p:extLst>
      <p:ext uri="{BB962C8B-B14F-4D97-AF65-F5344CB8AC3E}">
        <p14:creationId xmlns:p14="http://schemas.microsoft.com/office/powerpoint/2010/main" val="3952621380"/>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snow covered mountain&#10;&#10;Description generated with very high confidence">
            <a:extLst>
              <a:ext uri="{FF2B5EF4-FFF2-40B4-BE49-F238E27FC236}">
                <a16:creationId xmlns:a16="http://schemas.microsoft.com/office/drawing/2014/main" id="{799C6ACB-E060-4AE1-967C-59042F3115F8}"/>
              </a:ext>
            </a:extLst>
          </p:cNvPr>
          <p:cNvPicPr>
            <a:picLocks noChangeAspect="1"/>
          </p:cNvPicPr>
          <p:nvPr/>
        </p:nvPicPr>
        <p:blipFill>
          <a:blip r:embed="rId3">
            <a:extLst>
              <a:ext uri="{28A0092B-C50C-407E-A947-70E740481C1C}">
                <a14:useLocalDpi xmlns:a14="http://schemas.microsoft.com/office/drawing/2010/main" val="0"/>
              </a:ext>
            </a:extLst>
          </a:blip>
          <a:srcRect l="16853" t="7512" r="31707" b="1021"/>
          <a:stretch>
            <a:fillRect/>
          </a:stretch>
        </p:blipFill>
        <p:spPr>
          <a:xfrm rot="19859666">
            <a:off x="-1880706" y="-336983"/>
            <a:ext cx="5599863" cy="7497237"/>
          </a:xfrm>
          <a:custGeom>
            <a:avLst/>
            <a:gdLst>
              <a:gd name="connsiteX0" fmla="*/ 3516232 w 5599863"/>
              <a:gd name="connsiteY0" fmla="*/ 0 h 7497237"/>
              <a:gd name="connsiteX1" fmla="*/ 5599863 w 5599863"/>
              <a:gd name="connsiteY1" fmla="*/ 1155240 h 7497237"/>
              <a:gd name="connsiteX2" fmla="*/ 2083631 w 5599863"/>
              <a:gd name="connsiteY2" fmla="*/ 7497237 h 7497237"/>
              <a:gd name="connsiteX3" fmla="*/ 0 w 5599863"/>
              <a:gd name="connsiteY3" fmla="*/ 6341997 h 7497237"/>
            </a:gdLst>
            <a:ahLst/>
            <a:cxnLst>
              <a:cxn ang="0">
                <a:pos x="connsiteX0" y="connsiteY0"/>
              </a:cxn>
              <a:cxn ang="0">
                <a:pos x="connsiteX1" y="connsiteY1"/>
              </a:cxn>
              <a:cxn ang="0">
                <a:pos x="connsiteX2" y="connsiteY2"/>
              </a:cxn>
              <a:cxn ang="0">
                <a:pos x="connsiteX3" y="connsiteY3"/>
              </a:cxn>
            </a:cxnLst>
            <a:rect l="l" t="t" r="r" b="b"/>
            <a:pathLst>
              <a:path w="5599863" h="7497237">
                <a:moveTo>
                  <a:pt x="3516232" y="0"/>
                </a:moveTo>
                <a:lnTo>
                  <a:pt x="5599863" y="1155240"/>
                </a:lnTo>
                <a:lnTo>
                  <a:pt x="2083631" y="7497237"/>
                </a:lnTo>
                <a:lnTo>
                  <a:pt x="0" y="6341997"/>
                </a:lnTo>
                <a:close/>
              </a:path>
            </a:pathLst>
          </a:custGeom>
          <a:effectLst>
            <a:softEdge rad="165100"/>
          </a:effectLst>
        </p:spPr>
      </p:pic>
      <p:sp>
        <p:nvSpPr>
          <p:cNvPr id="8" name="Rectangle 7">
            <a:extLst>
              <a:ext uri="{FF2B5EF4-FFF2-40B4-BE49-F238E27FC236}">
                <a16:creationId xmlns:a16="http://schemas.microsoft.com/office/drawing/2014/main" id="{FC270FA8-5CA6-4980-896E-2F5F64BB1635}"/>
              </a:ext>
            </a:extLst>
          </p:cNvPr>
          <p:cNvSpPr/>
          <p:nvPr/>
        </p:nvSpPr>
        <p:spPr>
          <a:xfrm>
            <a:off x="0" y="0"/>
            <a:ext cx="5076306" cy="6858000"/>
          </a:xfrm>
          <a:prstGeom prst="rect">
            <a:avLst/>
          </a:prstGeom>
          <a:gradFill>
            <a:gsLst>
              <a:gs pos="0">
                <a:srgbClr val="0073BB">
                  <a:alpha val="70000"/>
                </a:srgbClr>
              </a:gs>
              <a:gs pos="70000">
                <a:srgbClr val="0073BB">
                  <a:alpha val="70000"/>
                </a:srgbClr>
              </a:gs>
              <a:gs pos="100000">
                <a:srgbClr val="6798D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603033B-3F8B-44D8-A8BD-4ABB4B1DE533}"/>
              </a:ext>
            </a:extLst>
          </p:cNvPr>
          <p:cNvSpPr txBox="1"/>
          <p:nvPr/>
        </p:nvSpPr>
        <p:spPr>
          <a:xfrm>
            <a:off x="1" y="2164079"/>
            <a:ext cx="4754878" cy="2529840"/>
          </a:xfrm>
          <a:prstGeom prst="rect">
            <a:avLst/>
          </a:prstGeom>
        </p:spPr>
        <p:txBody>
          <a:bodyPr vert="horz" lIns="0" tIns="0" rIns="0" bIns="0" rtlCol="0">
            <a:normAutofit fontScale="92500"/>
          </a:bodyPr>
          <a:lstStyle/>
          <a:p>
            <a:pPr indent="-228600" defTabSz="914400">
              <a:lnSpc>
                <a:spcPct val="90000"/>
              </a:lnSpc>
              <a:spcAft>
                <a:spcPts val="600"/>
              </a:spcAft>
              <a:buFont typeface="Arial" panose="020B0604020202020204" pitchFamily="34" charset="0"/>
              <a:buChar char="•"/>
            </a:pPr>
            <a:r>
              <a:rPr lang="en-US" sz="3200" dirty="0">
                <a:solidFill>
                  <a:schemeClr val="bg1"/>
                </a:solidFill>
                <a:latin typeface="Arial" panose="020B0604020202020204" pitchFamily="34" charset="0"/>
                <a:cs typeface="Arial" panose="020B0604020202020204" pitchFamily="34" charset="0"/>
              </a:rPr>
              <a:t>Bioinformatic analysis</a:t>
            </a:r>
          </a:p>
          <a:p>
            <a:pPr indent="-228600" defTabSz="914400">
              <a:lnSpc>
                <a:spcPct val="90000"/>
              </a:lnSpc>
              <a:spcAft>
                <a:spcPts val="600"/>
              </a:spcAft>
              <a:buFont typeface="Arial" panose="020B0604020202020204" pitchFamily="34" charset="0"/>
              <a:buChar char="•"/>
            </a:pPr>
            <a:endParaRPr lang="en-US" sz="3200" dirty="0">
              <a:solidFill>
                <a:schemeClr val="bg1"/>
              </a:solidFill>
              <a:latin typeface="Arial" panose="020B0604020202020204" pitchFamily="34" charset="0"/>
              <a:cs typeface="Arial" panose="020B0604020202020204" pitchFamily="34" charset="0"/>
            </a:endParaRPr>
          </a:p>
          <a:p>
            <a:pPr indent="-228600" defTabSz="914400">
              <a:lnSpc>
                <a:spcPct val="90000"/>
              </a:lnSpc>
              <a:spcAft>
                <a:spcPts val="600"/>
              </a:spcAft>
              <a:buFont typeface="Arial" panose="020B0604020202020204" pitchFamily="34" charset="0"/>
              <a:buChar char="•"/>
            </a:pPr>
            <a:r>
              <a:rPr lang="en-US" sz="3200" dirty="0">
                <a:solidFill>
                  <a:schemeClr val="bg1"/>
                </a:solidFill>
                <a:latin typeface="Arial" panose="020B0604020202020204" pitchFamily="34" charset="0"/>
                <a:cs typeface="Arial" panose="020B0604020202020204" pitchFamily="34" charset="0"/>
              </a:rPr>
              <a:t>Validation experiments</a:t>
            </a:r>
          </a:p>
          <a:p>
            <a:pPr indent="-228600" defTabSz="914400">
              <a:lnSpc>
                <a:spcPct val="90000"/>
              </a:lnSpc>
              <a:spcAft>
                <a:spcPts val="600"/>
              </a:spcAft>
              <a:buFont typeface="Arial" panose="020B0604020202020204" pitchFamily="34" charset="0"/>
              <a:buChar char="•"/>
            </a:pPr>
            <a:endParaRPr lang="en-US" sz="3200" dirty="0">
              <a:solidFill>
                <a:schemeClr val="bg1"/>
              </a:solidFill>
              <a:latin typeface="Arial" panose="020B0604020202020204" pitchFamily="34" charset="0"/>
              <a:cs typeface="Arial" panose="020B0604020202020204" pitchFamily="34" charset="0"/>
            </a:endParaRPr>
          </a:p>
          <a:p>
            <a:pPr indent="-228600" defTabSz="914400">
              <a:lnSpc>
                <a:spcPct val="90000"/>
              </a:lnSpc>
              <a:spcAft>
                <a:spcPts val="600"/>
              </a:spcAft>
              <a:buFont typeface="Arial" panose="020B0604020202020204" pitchFamily="34" charset="0"/>
              <a:buChar char="•"/>
            </a:pPr>
            <a:r>
              <a:rPr lang="en-US" sz="3200" dirty="0">
                <a:solidFill>
                  <a:schemeClr val="bg1"/>
                </a:solidFill>
                <a:latin typeface="Arial" panose="020B0604020202020204" pitchFamily="34" charset="0"/>
                <a:cs typeface="Arial" panose="020B0604020202020204" pitchFamily="34" charset="0"/>
              </a:rPr>
              <a:t>Review of previous studies</a:t>
            </a:r>
            <a:endParaRPr lang="en-US" sz="3200" i="1"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1AA7A471-F8B7-422F-8D7A-9745668CBDBF}"/>
              </a:ext>
            </a:extLst>
          </p:cNvPr>
          <p:cNvSpPr txBox="1"/>
          <p:nvPr/>
        </p:nvSpPr>
        <p:spPr>
          <a:xfrm>
            <a:off x="125730" y="1211579"/>
            <a:ext cx="4503418" cy="510541"/>
          </a:xfrm>
          <a:prstGeom prst="rect">
            <a:avLst/>
          </a:prstGeom>
        </p:spPr>
        <p:txBody>
          <a:bodyPr vert="horz" lIns="0" tIns="0" rIns="0" bIns="0" rtlCol="0">
            <a:normAutofit/>
          </a:bodyPr>
          <a:lstStyle/>
          <a:p>
            <a:pPr defTabSz="914400">
              <a:lnSpc>
                <a:spcPct val="90000"/>
              </a:lnSpc>
              <a:spcAft>
                <a:spcPts val="600"/>
              </a:spcAft>
            </a:pPr>
            <a:r>
              <a:rPr lang="en-US" sz="3200" i="1" dirty="0">
                <a:solidFill>
                  <a:schemeClr val="bg1"/>
                </a:solidFill>
                <a:latin typeface="Arial" panose="020B0604020202020204" pitchFamily="34" charset="0"/>
                <a:cs typeface="Arial" panose="020B0604020202020204" pitchFamily="34" charset="0"/>
              </a:rPr>
              <a:t>Work Flow of This Study</a:t>
            </a:r>
          </a:p>
        </p:txBody>
      </p:sp>
      <p:sp>
        <p:nvSpPr>
          <p:cNvPr id="6" name="TextBox 5">
            <a:extLst>
              <a:ext uri="{FF2B5EF4-FFF2-40B4-BE49-F238E27FC236}">
                <a16:creationId xmlns:a16="http://schemas.microsoft.com/office/drawing/2014/main" id="{49E34AE9-A73D-4E0C-ABAA-E6277BDD8DE1}"/>
              </a:ext>
            </a:extLst>
          </p:cNvPr>
          <p:cNvSpPr txBox="1"/>
          <p:nvPr/>
        </p:nvSpPr>
        <p:spPr>
          <a:xfrm>
            <a:off x="172836" y="95248"/>
            <a:ext cx="4503418" cy="785901"/>
          </a:xfrm>
          <a:prstGeom prst="rect">
            <a:avLst/>
          </a:prstGeom>
        </p:spPr>
        <p:txBody>
          <a:bodyPr vert="horz" lIns="0" tIns="0" rIns="0" bIns="0" rtlCol="0">
            <a:normAutofit/>
          </a:bodyPr>
          <a:lstStyle/>
          <a:p>
            <a:pPr algn="ctr" defTabSz="914400">
              <a:lnSpc>
                <a:spcPct val="90000"/>
              </a:lnSpc>
              <a:spcAft>
                <a:spcPts val="600"/>
              </a:spcAft>
            </a:pPr>
            <a:r>
              <a:rPr lang="en-US" sz="4800" b="1" dirty="0">
                <a:solidFill>
                  <a:schemeClr val="accent1">
                    <a:lumMod val="20000"/>
                    <a:lumOff val="80000"/>
                  </a:schemeClr>
                </a:solidFill>
                <a:latin typeface="Arial" panose="020B0604020202020204" pitchFamily="34" charset="0"/>
                <a:cs typeface="Arial" panose="020B0604020202020204" pitchFamily="34" charset="0"/>
              </a:rPr>
              <a:t>Strategy</a:t>
            </a:r>
          </a:p>
        </p:txBody>
      </p:sp>
      <p:pic>
        <p:nvPicPr>
          <p:cNvPr id="10" name="Picture 9" descr="A screenshot of a cell phone&#13;&#10;&#13;&#10;Description automatically generated">
            <a:extLst>
              <a:ext uri="{FF2B5EF4-FFF2-40B4-BE49-F238E27FC236}">
                <a16:creationId xmlns:a16="http://schemas.microsoft.com/office/drawing/2014/main" id="{53E79222-F309-0344-898F-710679C11C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03857" y="-17365"/>
            <a:ext cx="6858000" cy="6858000"/>
          </a:xfrm>
          <a:prstGeom prst="rect">
            <a:avLst/>
          </a:prstGeom>
        </p:spPr>
      </p:pic>
    </p:spTree>
    <p:extLst>
      <p:ext uri="{BB962C8B-B14F-4D97-AF65-F5344CB8AC3E}">
        <p14:creationId xmlns:p14="http://schemas.microsoft.com/office/powerpoint/2010/main" val="14498008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70000">
              <a:srgbClr val="0073BB"/>
            </a:gs>
            <a:gs pos="0">
              <a:srgbClr val="0073BB"/>
            </a:gs>
            <a:gs pos="100000">
              <a:srgbClr val="6898D0"/>
            </a:gs>
          </a:gsLst>
          <a:lin ang="5400000" scaled="1"/>
        </a:gradFill>
        <a:effectLst/>
      </p:bgPr>
    </p:bg>
    <p:spTree>
      <p:nvGrpSpPr>
        <p:cNvPr id="1" name=""/>
        <p:cNvGrpSpPr/>
        <p:nvPr/>
      </p:nvGrpSpPr>
      <p:grpSpPr>
        <a:xfrm>
          <a:off x="0" y="0"/>
          <a:ext cx="0" cy="0"/>
          <a:chOff x="0" y="0"/>
          <a:chExt cx="0" cy="0"/>
        </a:xfrm>
      </p:grpSpPr>
      <p:pic>
        <p:nvPicPr>
          <p:cNvPr id="3" name="Picture 2" descr="A close up of a sign&#10;&#10;Description generated with high confidence">
            <a:extLst>
              <a:ext uri="{FF2B5EF4-FFF2-40B4-BE49-F238E27FC236}">
                <a16:creationId xmlns:a16="http://schemas.microsoft.com/office/drawing/2014/main" id="{1B7652D6-1CBE-4F50-A98B-867738C2F4C7}"/>
              </a:ext>
            </a:extLst>
          </p:cNvPr>
          <p:cNvPicPr>
            <a:picLocks noChangeAspect="1"/>
          </p:cNvPicPr>
          <p:nvPr/>
        </p:nvPicPr>
        <p:blipFill rotWithShape="1">
          <a:blip r:embed="rId3">
            <a:extLst>
              <a:ext uri="{28A0092B-C50C-407E-A947-70E740481C1C}">
                <a14:useLocalDpi xmlns:a14="http://schemas.microsoft.com/office/drawing/2010/main" val="0"/>
              </a:ext>
            </a:extLst>
          </a:blip>
          <a:srcRect t="5886" b="790"/>
          <a:stretch/>
        </p:blipFill>
        <p:spPr>
          <a:xfrm>
            <a:off x="2554514" y="0"/>
            <a:ext cx="9637486" cy="6858000"/>
          </a:xfrm>
          <a:prstGeom prst="rect">
            <a:avLst/>
          </a:prstGeom>
        </p:spPr>
      </p:pic>
      <p:sp>
        <p:nvSpPr>
          <p:cNvPr id="2" name="Rectangle 1">
            <a:extLst>
              <a:ext uri="{FF2B5EF4-FFF2-40B4-BE49-F238E27FC236}">
                <a16:creationId xmlns:a16="http://schemas.microsoft.com/office/drawing/2014/main" id="{DFBFE16A-6841-40F6-A233-8D69035D4C34}"/>
              </a:ext>
            </a:extLst>
          </p:cNvPr>
          <p:cNvSpPr/>
          <p:nvPr/>
        </p:nvSpPr>
        <p:spPr>
          <a:xfrm>
            <a:off x="0" y="0"/>
            <a:ext cx="12192000" cy="6858000"/>
          </a:xfrm>
          <a:prstGeom prst="rect">
            <a:avLst/>
          </a:prstGeom>
          <a:gradFill>
            <a:gsLst>
              <a:gs pos="70000">
                <a:srgbClr val="0073BB">
                  <a:alpha val="75000"/>
                </a:srgbClr>
              </a:gs>
              <a:gs pos="0">
                <a:srgbClr val="0073BB">
                  <a:alpha val="75000"/>
                </a:srgbClr>
              </a:gs>
              <a:gs pos="100000">
                <a:srgbClr val="6898D0">
                  <a:alpha val="7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838D9A5-8A36-44ED-8496-74E49C0D3C12}"/>
              </a:ext>
            </a:extLst>
          </p:cNvPr>
          <p:cNvSpPr txBox="1"/>
          <p:nvPr/>
        </p:nvSpPr>
        <p:spPr>
          <a:xfrm>
            <a:off x="-51526" y="4251960"/>
            <a:ext cx="12192000" cy="1720471"/>
          </a:xfrm>
          <a:prstGeom prst="rect">
            <a:avLst/>
          </a:prstGeom>
          <a:noFill/>
        </p:spPr>
        <p:txBody>
          <a:bodyPr wrap="square" rtlCol="0">
            <a:spAutoFit/>
          </a:bodyPr>
          <a:lstStyle/>
          <a:p>
            <a:pPr defTabSz="914400">
              <a:lnSpc>
                <a:spcPct val="90000"/>
              </a:lnSpc>
              <a:spcAft>
                <a:spcPts val="600"/>
              </a:spcAft>
            </a:pPr>
            <a:r>
              <a:rPr lang="en-US" sz="5600" dirty="0">
                <a:solidFill>
                  <a:schemeClr val="bg1"/>
                </a:solidFill>
                <a:latin typeface="Arial" panose="020B0604020202020204" pitchFamily="34" charset="0"/>
                <a:cs typeface="Arial" panose="020B0604020202020204" pitchFamily="34" charset="0"/>
              </a:rPr>
              <a:t>Part 1:</a:t>
            </a:r>
          </a:p>
          <a:p>
            <a:pPr defTabSz="914400">
              <a:lnSpc>
                <a:spcPct val="90000"/>
              </a:lnSpc>
              <a:spcAft>
                <a:spcPts val="600"/>
              </a:spcAft>
            </a:pPr>
            <a:r>
              <a:rPr lang="en-US" sz="5600" dirty="0">
                <a:solidFill>
                  <a:schemeClr val="bg1"/>
                </a:solidFill>
                <a:latin typeface="Arial" panose="020B0604020202020204" pitchFamily="34" charset="0"/>
                <a:cs typeface="Arial" panose="020B0604020202020204" pitchFamily="34" charset="0"/>
              </a:rPr>
              <a:t>Bioinformatic Analysis</a:t>
            </a:r>
          </a:p>
        </p:txBody>
      </p:sp>
    </p:spTree>
    <p:extLst>
      <p:ext uri="{BB962C8B-B14F-4D97-AF65-F5344CB8AC3E}">
        <p14:creationId xmlns:p14="http://schemas.microsoft.com/office/powerpoint/2010/main" val="85038183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video game&#10;&#10;Description generated with high confidence">
            <a:extLst>
              <a:ext uri="{FF2B5EF4-FFF2-40B4-BE49-F238E27FC236}">
                <a16:creationId xmlns:a16="http://schemas.microsoft.com/office/drawing/2014/main" id="{E4B98B45-8F15-436E-AABD-E3D2CBB81E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8790" y="0"/>
            <a:ext cx="6983761" cy="6858000"/>
          </a:xfrm>
          <a:prstGeom prst="rect">
            <a:avLst/>
          </a:prstGeom>
        </p:spPr>
      </p:pic>
      <p:sp>
        <p:nvSpPr>
          <p:cNvPr id="7" name="Rectangle 6">
            <a:extLst>
              <a:ext uri="{FF2B5EF4-FFF2-40B4-BE49-F238E27FC236}">
                <a16:creationId xmlns:a16="http://schemas.microsoft.com/office/drawing/2014/main" id="{E39B3B9F-59A7-4073-884A-6CD2A2498E35}"/>
              </a:ext>
            </a:extLst>
          </p:cNvPr>
          <p:cNvSpPr/>
          <p:nvPr/>
        </p:nvSpPr>
        <p:spPr>
          <a:xfrm>
            <a:off x="0" y="0"/>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a:extLst>
              <a:ext uri="{FF2B5EF4-FFF2-40B4-BE49-F238E27FC236}">
                <a16:creationId xmlns:a16="http://schemas.microsoft.com/office/drawing/2014/main" id="{81B371B2-213E-964B-8441-7755C39395E3}"/>
              </a:ext>
            </a:extLst>
          </p:cNvPr>
          <p:cNvSpPr txBox="1"/>
          <p:nvPr/>
        </p:nvSpPr>
        <p:spPr>
          <a:xfrm>
            <a:off x="4754879" y="0"/>
            <a:ext cx="3895829" cy="707886"/>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Gene Expression Omnibus (</a:t>
            </a:r>
            <a:r>
              <a:rPr lang="en-US" sz="2000" b="1" dirty="0">
                <a:latin typeface="Arial" panose="020B0604020202020204" pitchFamily="34" charset="0"/>
                <a:cs typeface="Arial" panose="020B0604020202020204" pitchFamily="34" charset="0"/>
              </a:rPr>
              <a:t>GEO</a:t>
            </a:r>
            <a:r>
              <a:rPr lang="en-US" sz="2000" dirty="0">
                <a:latin typeface="Arial" panose="020B0604020202020204" pitchFamily="34" charset="0"/>
                <a:cs typeface="Arial" panose="020B0604020202020204" pitchFamily="34" charset="0"/>
              </a:rPr>
              <a:t>) </a:t>
            </a:r>
          </a:p>
        </p:txBody>
      </p:sp>
      <p:sp>
        <p:nvSpPr>
          <p:cNvPr id="4" name="TextBox 3">
            <a:extLst>
              <a:ext uri="{FF2B5EF4-FFF2-40B4-BE49-F238E27FC236}">
                <a16:creationId xmlns:a16="http://schemas.microsoft.com/office/drawing/2014/main" id="{4AE666A7-E28B-EA4F-92DA-5C658332C20F}"/>
              </a:ext>
            </a:extLst>
          </p:cNvPr>
          <p:cNvSpPr txBox="1"/>
          <p:nvPr/>
        </p:nvSpPr>
        <p:spPr>
          <a:xfrm>
            <a:off x="9597176" y="-46167"/>
            <a:ext cx="2793836" cy="400110"/>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MLO-Y4 osteocytes</a:t>
            </a:r>
          </a:p>
        </p:txBody>
      </p:sp>
      <p:sp>
        <p:nvSpPr>
          <p:cNvPr id="6" name="Rectangle 5">
            <a:extLst>
              <a:ext uri="{FF2B5EF4-FFF2-40B4-BE49-F238E27FC236}">
                <a16:creationId xmlns:a16="http://schemas.microsoft.com/office/drawing/2014/main" id="{684BF1A1-32ED-4827-A0E5-EC44742222E0}"/>
              </a:ext>
            </a:extLst>
          </p:cNvPr>
          <p:cNvSpPr/>
          <p:nvPr/>
        </p:nvSpPr>
        <p:spPr>
          <a:xfrm>
            <a:off x="-1" y="-1"/>
            <a:ext cx="475488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dirty="0">
                <a:solidFill>
                  <a:schemeClr val="bg1"/>
                </a:solidFill>
                <a:latin typeface="Arial" panose="020B0604020202020204" pitchFamily="34" charset="0"/>
                <a:cs typeface="Arial" panose="020B0604020202020204" pitchFamily="34" charset="0"/>
              </a:rPr>
              <a:t>Two datasets were downloaded from the GEO database. </a:t>
            </a:r>
          </a:p>
          <a:p>
            <a:endParaRPr lang="en-US" sz="3600" dirty="0">
              <a:solidFill>
                <a:schemeClr val="bg1"/>
              </a:solidFill>
              <a:latin typeface="Arial" panose="020B0604020202020204" pitchFamily="34" charset="0"/>
              <a:cs typeface="Arial" panose="020B0604020202020204" pitchFamily="34" charset="0"/>
            </a:endParaRPr>
          </a:p>
          <a:p>
            <a:pPr algn="ctr"/>
            <a:r>
              <a:rPr lang="en-US" sz="3600" b="1" dirty="0">
                <a:solidFill>
                  <a:srgbClr val="B3D5EB"/>
                </a:solidFill>
                <a:latin typeface="Arial" panose="020B0604020202020204" pitchFamily="34" charset="0"/>
                <a:cs typeface="Arial" panose="020B0604020202020204" pitchFamily="34" charset="0"/>
              </a:rPr>
              <a:t>high</a:t>
            </a:r>
            <a:r>
              <a:rPr lang="en-US" sz="3600" dirty="0">
                <a:solidFill>
                  <a:schemeClr val="bg1"/>
                </a:solidFill>
                <a:latin typeface="Arial" panose="020B0604020202020204" pitchFamily="34" charset="0"/>
                <a:cs typeface="Arial" panose="020B0604020202020204" pitchFamily="34" charset="0"/>
              </a:rPr>
              <a:t> </a:t>
            </a:r>
            <a:r>
              <a:rPr lang="en-US" sz="3600" b="1" dirty="0">
                <a:solidFill>
                  <a:srgbClr val="B3D5EB"/>
                </a:solidFill>
                <a:latin typeface="Arial" panose="020B0604020202020204" pitchFamily="34" charset="0"/>
                <a:cs typeface="Arial" panose="020B0604020202020204" pitchFamily="34" charset="0"/>
              </a:rPr>
              <a:t>gravity</a:t>
            </a:r>
            <a:r>
              <a:rPr lang="en-US" sz="3600" dirty="0">
                <a:solidFill>
                  <a:schemeClr val="bg1"/>
                </a:solidFill>
                <a:latin typeface="Arial" panose="020B0604020202020204" pitchFamily="34" charset="0"/>
                <a:cs typeface="Arial" panose="020B0604020202020204" pitchFamily="34" charset="0"/>
              </a:rPr>
              <a:t> </a:t>
            </a:r>
          </a:p>
          <a:p>
            <a:pPr algn="ctr"/>
            <a:r>
              <a:rPr lang="en-US" sz="3600" dirty="0">
                <a:solidFill>
                  <a:schemeClr val="bg1"/>
                </a:solidFill>
                <a:latin typeface="Arial" panose="020B0604020202020204" pitchFamily="34" charset="0"/>
                <a:cs typeface="Arial" panose="020B0604020202020204" pitchFamily="34" charset="0"/>
              </a:rPr>
              <a:t>vs </a:t>
            </a:r>
          </a:p>
          <a:p>
            <a:pPr algn="ctr"/>
            <a:r>
              <a:rPr lang="en-US" sz="3600" b="1" dirty="0">
                <a:solidFill>
                  <a:srgbClr val="B3D5EB"/>
                </a:solidFill>
                <a:latin typeface="Arial" panose="020B0604020202020204" pitchFamily="34" charset="0"/>
                <a:cs typeface="Arial" panose="020B0604020202020204" pitchFamily="34" charset="0"/>
              </a:rPr>
              <a:t>shear stress</a:t>
            </a:r>
            <a:endParaRPr lang="en-US" sz="3600" dirty="0">
              <a:solidFill>
                <a:schemeClr val="bg1"/>
              </a:solidFill>
              <a:latin typeface="Arial" panose="020B0604020202020204" pitchFamily="34" charset="0"/>
              <a:cs typeface="Arial" panose="020B0604020202020204" pitchFamily="34" charset="0"/>
            </a:endParaRPr>
          </a:p>
          <a:p>
            <a:endParaRPr lang="en-US" sz="3600" dirty="0">
              <a:solidFill>
                <a:schemeClr val="bg1"/>
              </a:solidFill>
              <a:latin typeface="Arial" panose="020B0604020202020204" pitchFamily="34" charset="0"/>
              <a:cs typeface="Arial" panose="020B0604020202020204" pitchFamily="34" charset="0"/>
            </a:endParaRPr>
          </a:p>
          <a:p>
            <a:pPr algn="ctr"/>
            <a:r>
              <a:rPr lang="en-US" sz="3600" b="1" dirty="0">
                <a:solidFill>
                  <a:srgbClr val="B3D5EB"/>
                </a:solidFill>
                <a:latin typeface="Arial" panose="020B0604020202020204" pitchFamily="34" charset="0"/>
                <a:cs typeface="Arial" panose="020B0604020202020204" pitchFamily="34" charset="0"/>
              </a:rPr>
              <a:t>8</a:t>
            </a:r>
            <a:r>
              <a:rPr lang="en-US" sz="3600" dirty="0">
                <a:solidFill>
                  <a:schemeClr val="bg1"/>
                </a:solidFill>
                <a:latin typeface="Arial" panose="020B0604020202020204" pitchFamily="34" charset="0"/>
                <a:cs typeface="Arial" panose="020B0604020202020204" pitchFamily="34" charset="0"/>
              </a:rPr>
              <a:t> common differential expressed genes (DEGs) were identified. </a:t>
            </a:r>
          </a:p>
        </p:txBody>
      </p:sp>
      <p:pic>
        <p:nvPicPr>
          <p:cNvPr id="12" name="Picture 11" descr="A screenshot of a video game&#10;&#10;Description generated with high confidence">
            <a:extLst>
              <a:ext uri="{FF2B5EF4-FFF2-40B4-BE49-F238E27FC236}">
                <a16:creationId xmlns:a16="http://schemas.microsoft.com/office/drawing/2014/main" id="{4A8826D5-57FC-4390-BD15-86EF38CB659F}"/>
              </a:ext>
            </a:extLst>
          </p:cNvPr>
          <p:cNvPicPr>
            <a:picLocks noChangeAspect="1"/>
          </p:cNvPicPr>
          <p:nvPr/>
        </p:nvPicPr>
        <p:blipFill rotWithShape="1">
          <a:blip r:embed="rId3">
            <a:extLst>
              <a:ext uri="{28A0092B-C50C-407E-A947-70E740481C1C}">
                <a14:useLocalDpi xmlns:a14="http://schemas.microsoft.com/office/drawing/2010/main" val="0"/>
              </a:ext>
            </a:extLst>
          </a:blip>
          <a:srcRect l="47002" t="79658" r="47123" b="4786"/>
          <a:stretch/>
        </p:blipFill>
        <p:spPr>
          <a:xfrm>
            <a:off x="8243010" y="5465445"/>
            <a:ext cx="407699" cy="1060016"/>
          </a:xfrm>
          <a:prstGeom prst="rect">
            <a:avLst/>
          </a:prstGeom>
        </p:spPr>
      </p:pic>
    </p:spTree>
    <p:extLst>
      <p:ext uri="{BB962C8B-B14F-4D97-AF65-F5344CB8AC3E}">
        <p14:creationId xmlns:p14="http://schemas.microsoft.com/office/powerpoint/2010/main" val="3891523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8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grpId="0" nodeType="clickEffect">
                                  <p:stCondLst>
                                    <p:cond delay="0"/>
                                  </p:stCondLst>
                                  <p:iterate type="lt">
                                    <p:tmPct val="4000"/>
                                  </p:iterate>
                                  <p:childTnLst>
                                    <p:set>
                                      <p:cBhvr override="childStyle">
                                        <p:cTn id="6" dur="500" fill="hold"/>
                                        <p:tgtEl>
                                          <p:spTgt spid="5"/>
                                        </p:tgtEl>
                                        <p:attrNameLst>
                                          <p:attrName>style.color</p:attrName>
                                        </p:attrNameLst>
                                      </p:cBhvr>
                                      <p:to>
                                        <p:clrVal>
                                          <a:srgbClr val="FF0000"/>
                                        </p:clrVal>
                                      </p:to>
                                    </p:set>
                                    <p:set>
                                      <p:cBhvr>
                                        <p:cTn id="7" dur="500" fill="hold"/>
                                        <p:tgtEl>
                                          <p:spTgt spid="5"/>
                                        </p:tgtEl>
                                        <p:attrNameLst>
                                          <p:attrName>fillcolor</p:attrName>
                                        </p:attrNameLst>
                                      </p:cBhvr>
                                      <p:to>
                                        <p:clrVal>
                                          <a:srgbClr val="FF0000"/>
                                        </p:clrVal>
                                      </p:to>
                                    </p:set>
                                    <p:set>
                                      <p:cBhvr>
                                        <p:cTn id="8" dur="500" fill="hold"/>
                                        <p:tgtEl>
                                          <p:spTgt spid="5"/>
                                        </p:tgtEl>
                                        <p:attrNameLst>
                                          <p:attrName>fill.type</p:attrName>
                                        </p:attrNameLst>
                                      </p:cBhvr>
                                      <p:to>
                                        <p:strVal val="solid"/>
                                      </p:to>
                                    </p:set>
                                  </p:childTnLst>
                                </p:cTn>
                              </p:par>
                              <p:par>
                                <p:cTn id="9" presetID="15" presetClass="emph" presetSubtype="0" grpId="1" nodeType="withEffect">
                                  <p:stCondLst>
                                    <p:cond delay="0"/>
                                  </p:stCondLst>
                                  <p:iterate type="lt">
                                    <p:tmAbs val="25"/>
                                  </p:iterate>
                                  <p:childTnLst>
                                    <p:set>
                                      <p:cBhvr override="childStyle">
                                        <p:cTn id="10" dur="indefinite"/>
                                        <p:tgtEl>
                                          <p:spTgt spid="5"/>
                                        </p:tgtEl>
                                        <p:attrNameLst>
                                          <p:attrName>style.fontWeight</p:attrName>
                                        </p:attrNameLst>
                                      </p:cBhvr>
                                      <p:to>
                                        <p:strVal val="bold"/>
                                      </p:to>
                                    </p:set>
                                  </p:childTnLst>
                                </p:cTn>
                              </p:par>
                            </p:childTnLst>
                          </p:cTn>
                        </p:par>
                      </p:childTnLst>
                    </p:cTn>
                  </p:par>
                  <p:par>
                    <p:cTn id="11" fill="hold">
                      <p:stCondLst>
                        <p:cond delay="indefinite"/>
                      </p:stCondLst>
                      <p:childTnLst>
                        <p:par>
                          <p:cTn id="12" fill="hold">
                            <p:stCondLst>
                              <p:cond delay="0"/>
                            </p:stCondLst>
                            <p:childTnLst>
                              <p:par>
                                <p:cTn id="13" presetID="3" presetClass="emph" presetSubtype="2" fill="hold" grpId="0" nodeType="clickEffect">
                                  <p:stCondLst>
                                    <p:cond delay="0"/>
                                  </p:stCondLst>
                                  <p:iterate type="lt">
                                    <p:tmPct val="0"/>
                                  </p:iterate>
                                  <p:childTnLst>
                                    <p:animClr clrSpc="rgb" dir="cw">
                                      <p:cBhvr override="childStyle">
                                        <p:cTn id="14" dur="500" fill="hold"/>
                                        <p:tgtEl>
                                          <p:spTgt spid="4"/>
                                        </p:tgtEl>
                                        <p:attrNameLst>
                                          <p:attrName>style.color</p:attrName>
                                        </p:attrNameLst>
                                      </p:cBhvr>
                                      <p:to>
                                        <a:srgbClr val="FF0000"/>
                                      </p:to>
                                    </p:animClr>
                                  </p:childTnLst>
                                </p:cTn>
                              </p:par>
                              <p:par>
                                <p:cTn id="15" presetID="15" presetClass="emph" presetSubtype="0" grpId="1" nodeType="withEffect">
                                  <p:stCondLst>
                                    <p:cond delay="0"/>
                                  </p:stCondLst>
                                  <p:iterate type="lt">
                                    <p:tmAbs val="25"/>
                                  </p:iterate>
                                  <p:childTnLst>
                                    <p:set>
                                      <p:cBhvr override="childStyle">
                                        <p:cTn id="16" dur="indefinite"/>
                                        <p:tgtEl>
                                          <p:spTgt spid="4"/>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4" grpId="0"/>
      <p:bldP spid="4" grpId="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9207</TotalTime>
  <Words>3130</Words>
  <Application>Microsoft Macintosh PowerPoint</Application>
  <PresentationFormat>Widescreen</PresentationFormat>
  <Paragraphs>436</Paragraphs>
  <Slides>28</Slides>
  <Notes>28</Notes>
  <HiddenSlides>3</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等线 Light</vt:lpstr>
      <vt:lpstr>游ゴシック</vt:lpstr>
      <vt:lpstr>Arial</vt:lpstr>
      <vt:lpstr>Calibri</vt:lpstr>
      <vt:lpstr>Calibri Light</vt:lpstr>
      <vt:lpstr>Times</vt:lpstr>
      <vt:lpstr>Office Theme</vt:lpstr>
      <vt:lpstr>PowerPoint Presentation</vt:lpstr>
      <vt:lpstr>（公社）日本矯正歯科学会COI開示 The Japanese Orthodontic Society COI Disclosure  Ziyi Wang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Wong Ziyi</dc:creator>
  <cp:lastModifiedBy>Wong Ziyi</cp:lastModifiedBy>
  <cp:revision>625</cp:revision>
  <dcterms:created xsi:type="dcterms:W3CDTF">2018-08-13T01:16:06Z</dcterms:created>
  <dcterms:modified xsi:type="dcterms:W3CDTF">2018-10-28T09:23:34Z</dcterms:modified>
</cp:coreProperties>
</file>

<file path=docProps/thumbnail.jpeg>
</file>